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7" r:id="rId5"/>
    <p:sldId id="414" r:id="rId6"/>
    <p:sldId id="416" r:id="rId7"/>
    <p:sldId id="417" r:id="rId8"/>
    <p:sldId id="418" r:id="rId9"/>
    <p:sldId id="419" r:id="rId10"/>
    <p:sldId id="420" r:id="rId11"/>
    <p:sldId id="421" r:id="rId12"/>
    <p:sldId id="422" r:id="rId13"/>
    <p:sldId id="423" r:id="rId14"/>
    <p:sldId id="424" r:id="rId15"/>
    <p:sldId id="425" r:id="rId16"/>
    <p:sldId id="426" r:id="rId17"/>
    <p:sldId id="427" r:id="rId18"/>
    <p:sldId id="428" r:id="rId1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425A"/>
    <a:srgbClr val="6565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923505-1E62-4D69-9BF3-AE664390C0BC}" v="61" dt="2023-11-21T07:14:26.082"/>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5" d="100"/>
          <a:sy n="125" d="100"/>
        </p:scale>
        <p:origin x="114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CAEB440-4459-44B6-8C2E-9B12A2C302ED}" type="datetimeFigureOut">
              <a:rPr lang="da-DK" smtClean="0"/>
              <a:t>13-12-2023</a:t>
            </a:fld>
            <a:endParaRPr lang="da-DK"/>
          </a:p>
        </p:txBody>
      </p:sp>
      <p:sp>
        <p:nvSpPr>
          <p:cNvPr id="4" name="Pladsholder til slidebille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F227135-76ED-4B93-BCD3-F7D2EA724EBE}" type="slidenum">
              <a:rPr lang="da-DK" smtClean="0"/>
              <a:t>‹nr.›</a:t>
            </a:fld>
            <a:endParaRPr lang="da-DK"/>
          </a:p>
        </p:txBody>
      </p:sp>
    </p:spTree>
    <p:extLst>
      <p:ext uri="{BB962C8B-B14F-4D97-AF65-F5344CB8AC3E}">
        <p14:creationId xmlns:p14="http://schemas.microsoft.com/office/powerpoint/2010/main" val="143192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lide">
    <p:spTree>
      <p:nvGrpSpPr>
        <p:cNvPr id="1" name=""/>
        <p:cNvGrpSpPr/>
        <p:nvPr/>
      </p:nvGrpSpPr>
      <p:grpSpPr>
        <a:xfrm>
          <a:off x="0" y="0"/>
          <a:ext cx="0" cy="0"/>
          <a:chOff x="0" y="0"/>
          <a:chExt cx="0" cy="0"/>
        </a:xfrm>
      </p:grpSpPr>
      <p:pic>
        <p:nvPicPr>
          <p:cNvPr id="7" name="Billede 6">
            <a:extLst>
              <a:ext uri="{FF2B5EF4-FFF2-40B4-BE49-F238E27FC236}">
                <a16:creationId xmlns:a16="http://schemas.microsoft.com/office/drawing/2014/main" id="{9FC4D34B-FAE6-4D7B-BFCC-2A9D67A1FD7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222043" y="608984"/>
            <a:ext cx="8699913" cy="3752709"/>
          </a:xfrm>
          <a:prstGeom prst="rect">
            <a:avLst/>
          </a:prstGeom>
        </p:spPr>
      </p:pic>
      <p:sp>
        <p:nvSpPr>
          <p:cNvPr id="9" name="Rektangel 8">
            <a:extLst>
              <a:ext uri="{FF2B5EF4-FFF2-40B4-BE49-F238E27FC236}">
                <a16:creationId xmlns:a16="http://schemas.microsoft.com/office/drawing/2014/main" id="{0F321FB5-7539-45AC-A9B9-0F2946376703}"/>
              </a:ext>
            </a:extLst>
          </p:cNvPr>
          <p:cNvSpPr/>
          <p:nvPr userDrawn="1"/>
        </p:nvSpPr>
        <p:spPr>
          <a:xfrm>
            <a:off x="222042" y="4361693"/>
            <a:ext cx="8699913" cy="2262466"/>
          </a:xfrm>
          <a:prstGeom prst="rect">
            <a:avLst/>
          </a:prstGeom>
          <a:solidFill>
            <a:srgbClr val="0442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da-DK" dirty="0"/>
          </a:p>
        </p:txBody>
      </p:sp>
      <p:sp>
        <p:nvSpPr>
          <p:cNvPr id="8" name="Title 1">
            <a:extLst>
              <a:ext uri="{FF2B5EF4-FFF2-40B4-BE49-F238E27FC236}">
                <a16:creationId xmlns:a16="http://schemas.microsoft.com/office/drawing/2014/main" id="{4A8AA13A-4F61-4678-9378-FE760E3E8F75}"/>
              </a:ext>
            </a:extLst>
          </p:cNvPr>
          <p:cNvSpPr>
            <a:spLocks noGrp="1"/>
          </p:cNvSpPr>
          <p:nvPr>
            <p:ph type="title" hasCustomPrompt="1"/>
          </p:nvPr>
        </p:nvSpPr>
        <p:spPr>
          <a:xfrm>
            <a:off x="4689867" y="4971011"/>
            <a:ext cx="4038498" cy="1074941"/>
          </a:xfrm>
          <a:noFill/>
        </p:spPr>
        <p:txBody>
          <a:bodyPr>
            <a:normAutofit/>
          </a:bodyPr>
          <a:lstStyle>
            <a:lvl1pPr>
              <a:defRPr sz="2400">
                <a:solidFill>
                  <a:schemeClr val="bg1"/>
                </a:solidFill>
                <a:latin typeface="Signika" panose="02010003020600000004" pitchFamily="2" charset="0"/>
              </a:defRPr>
            </a:lvl1pPr>
          </a:lstStyle>
          <a:p>
            <a:r>
              <a:rPr lang="da-DK" sz="2400" dirty="0">
                <a:solidFill>
                  <a:schemeClr val="bg1"/>
                </a:solidFill>
                <a:latin typeface="Signika" panose="02010003020600000004" pitchFamily="2" charset="0"/>
              </a:rPr>
              <a:t>Emnefelt</a:t>
            </a:r>
            <a:endParaRPr lang="da-DK" sz="2400" dirty="0">
              <a:solidFill>
                <a:schemeClr val="bg1"/>
              </a:solidFill>
              <a:latin typeface="Stag Semibold" panose="02000703060000020004" pitchFamily="50" charset="0"/>
            </a:endParaRPr>
          </a:p>
        </p:txBody>
      </p:sp>
      <p:pic>
        <p:nvPicPr>
          <p:cNvPr id="11" name="Billede 10">
            <a:extLst>
              <a:ext uri="{FF2B5EF4-FFF2-40B4-BE49-F238E27FC236}">
                <a16:creationId xmlns:a16="http://schemas.microsoft.com/office/drawing/2014/main" id="{461E1078-DDCC-4E2C-80C4-0C8380BEBA5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5469" y="4559968"/>
            <a:ext cx="4016530" cy="1607414"/>
          </a:xfrm>
          <a:prstGeom prst="rect">
            <a:avLst/>
          </a:prstGeom>
        </p:spPr>
      </p:pic>
      <p:pic>
        <p:nvPicPr>
          <p:cNvPr id="13" name="Billede 12">
            <a:extLst>
              <a:ext uri="{FF2B5EF4-FFF2-40B4-BE49-F238E27FC236}">
                <a16:creationId xmlns:a16="http://schemas.microsoft.com/office/drawing/2014/main" id="{595939F3-7CD3-442E-BB20-A47FABD8551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9850" y="89914"/>
            <a:ext cx="1219204" cy="487925"/>
          </a:xfrm>
          <a:prstGeom prst="rect">
            <a:avLst/>
          </a:prstGeom>
        </p:spPr>
      </p:pic>
    </p:spTree>
    <p:extLst>
      <p:ext uri="{BB962C8B-B14F-4D97-AF65-F5344CB8AC3E}">
        <p14:creationId xmlns:p14="http://schemas.microsoft.com/office/powerpoint/2010/main" val="1642762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79325" y="1787236"/>
            <a:ext cx="8606980" cy="4389727"/>
          </a:xfrm>
        </p:spPr>
        <p:txBody>
          <a:bodyPr>
            <a:normAutofit/>
          </a:bodyPr>
          <a:lstStyle>
            <a:lvl1pPr marL="285750" indent="-285750">
              <a:buFontTx/>
              <a:buBlip>
                <a:blip r:embed="rId2"/>
              </a:buBlip>
              <a:defRPr sz="1800">
                <a:latin typeface="Lato" panose="020F0502020204030203" pitchFamily="34" charset="0"/>
              </a:defRPr>
            </a:lvl1pPr>
            <a:lvl2pPr marL="457200" indent="0">
              <a:buNone/>
              <a:defRPr sz="1800">
                <a:latin typeface="Foundry Monoline Regular" panose="02000000000000000000" pitchFamily="50" charset="0"/>
              </a:defRPr>
            </a:lvl2pPr>
          </a:lstStyle>
          <a:p>
            <a:pPr lvl="0"/>
            <a:r>
              <a:rPr lang="da-DK" dirty="0"/>
              <a:t>Tekst</a:t>
            </a:r>
          </a:p>
        </p:txBody>
      </p:sp>
      <p:pic>
        <p:nvPicPr>
          <p:cNvPr id="9" name="Billede 8">
            <a:extLst>
              <a:ext uri="{FF2B5EF4-FFF2-40B4-BE49-F238E27FC236}">
                <a16:creationId xmlns:a16="http://schemas.microsoft.com/office/drawing/2014/main" id="{436B543E-1430-49E7-A5E2-3103F52BDF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9850" y="89914"/>
            <a:ext cx="1219204" cy="487925"/>
          </a:xfrm>
          <a:prstGeom prst="rect">
            <a:avLst/>
          </a:prstGeom>
        </p:spPr>
      </p:pic>
      <p:sp>
        <p:nvSpPr>
          <p:cNvPr id="10" name="Title 1">
            <a:extLst>
              <a:ext uri="{FF2B5EF4-FFF2-40B4-BE49-F238E27FC236}">
                <a16:creationId xmlns:a16="http://schemas.microsoft.com/office/drawing/2014/main" id="{CCC4262E-CD3D-4280-B7F8-3E35C3B9C9AB}"/>
              </a:ext>
            </a:extLst>
          </p:cNvPr>
          <p:cNvSpPr>
            <a:spLocks noGrp="1"/>
          </p:cNvSpPr>
          <p:nvPr>
            <p:ph type="title" hasCustomPrompt="1"/>
          </p:nvPr>
        </p:nvSpPr>
        <p:spPr>
          <a:xfrm>
            <a:off x="279325" y="681037"/>
            <a:ext cx="8606980" cy="776289"/>
          </a:xfrm>
          <a:solidFill>
            <a:srgbClr val="04425A"/>
          </a:solidFill>
        </p:spPr>
        <p:txBody>
          <a:bodyPr>
            <a:normAutofit/>
          </a:bodyPr>
          <a:lstStyle>
            <a:lvl1pPr>
              <a:defRPr sz="2400">
                <a:solidFill>
                  <a:schemeClr val="bg1"/>
                </a:solidFill>
                <a:latin typeface="Signika" panose="02010003020600000004" pitchFamily="2" charset="0"/>
              </a:defRPr>
            </a:lvl1pPr>
          </a:lstStyle>
          <a:p>
            <a:r>
              <a:rPr lang="da-DK" dirty="0"/>
              <a:t>Overskrift</a:t>
            </a:r>
            <a:endParaRPr lang="en-US" dirty="0"/>
          </a:p>
        </p:txBody>
      </p:sp>
    </p:spTree>
    <p:extLst>
      <p:ext uri="{BB962C8B-B14F-4D97-AF65-F5344CB8AC3E}">
        <p14:creationId xmlns:p14="http://schemas.microsoft.com/office/powerpoint/2010/main" val="1133748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og indholdsobjekt">
    <p:spTree>
      <p:nvGrpSpPr>
        <p:cNvPr id="1" name=""/>
        <p:cNvGrpSpPr/>
        <p:nvPr/>
      </p:nvGrpSpPr>
      <p:grpSpPr>
        <a:xfrm>
          <a:off x="0" y="0"/>
          <a:ext cx="0" cy="0"/>
          <a:chOff x="0" y="0"/>
          <a:chExt cx="0" cy="0"/>
        </a:xfrm>
      </p:grpSpPr>
      <p:pic>
        <p:nvPicPr>
          <p:cNvPr id="9" name="Billede 8">
            <a:extLst>
              <a:ext uri="{FF2B5EF4-FFF2-40B4-BE49-F238E27FC236}">
                <a16:creationId xmlns:a16="http://schemas.microsoft.com/office/drawing/2014/main" id="{13AC329D-1B47-4F76-AEEC-73D99FE809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05802" y="1800726"/>
            <a:ext cx="6132396" cy="2454183"/>
          </a:xfrm>
          <a:prstGeom prst="rect">
            <a:avLst/>
          </a:prstGeom>
        </p:spPr>
      </p:pic>
    </p:spTree>
    <p:extLst>
      <p:ext uri="{BB962C8B-B14F-4D97-AF65-F5344CB8AC3E}">
        <p14:creationId xmlns:p14="http://schemas.microsoft.com/office/powerpoint/2010/main" val="42191705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061FDB-0452-4BFD-8880-062425B6ADF3}" type="datetimeFigureOut">
              <a:rPr lang="da-DK" smtClean="0"/>
              <a:t>13-12-2023</a:t>
            </a:fld>
            <a:endParaRPr lang="da-D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D889E-64F9-4B00-8D7A-F9DF8A8D30FD}" type="slidenum">
              <a:rPr lang="da-DK" smtClean="0"/>
              <a:t>‹nr.›</a:t>
            </a:fld>
            <a:endParaRPr lang="da-DK"/>
          </a:p>
        </p:txBody>
      </p:sp>
    </p:spTree>
    <p:extLst>
      <p:ext uri="{BB962C8B-B14F-4D97-AF65-F5344CB8AC3E}">
        <p14:creationId xmlns:p14="http://schemas.microsoft.com/office/powerpoint/2010/main" val="3182118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vh@velas.dk"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mailto:roeh@velas.dk" TargetMode="External"/><Relationship Id="rId4" Type="http://schemas.openxmlformats.org/officeDocument/2006/relationships/hyperlink" Target="mailto:aju@velas.d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a:extLst>
              <a:ext uri="{FF2B5EF4-FFF2-40B4-BE49-F238E27FC236}">
                <a16:creationId xmlns:a16="http://schemas.microsoft.com/office/drawing/2014/main" id="{DCDB14FD-96C4-4FF3-8F74-D72DBBFB0549}"/>
              </a:ext>
            </a:extLst>
          </p:cNvPr>
          <p:cNvSpPr>
            <a:spLocks noGrp="1"/>
          </p:cNvSpPr>
          <p:nvPr>
            <p:ph idx="1"/>
          </p:nvPr>
        </p:nvSpPr>
        <p:spPr>
          <a:xfrm>
            <a:off x="279325" y="941034"/>
            <a:ext cx="8606980" cy="5235930"/>
          </a:xfrm>
        </p:spPr>
        <p:txBody>
          <a:bodyPr>
            <a:normAutofit/>
          </a:bodyPr>
          <a:lstStyle/>
          <a:p>
            <a:pPr marL="0" indent="0">
              <a:buNone/>
            </a:pPr>
            <a:r>
              <a:rPr lang="da-DK" sz="5400" dirty="0"/>
              <a:t>Bekendtgørelse om dyrevelfærdsmæssige mindstekrav til hold af kvæg</a:t>
            </a:r>
            <a:endParaRPr lang="da-DK" dirty="0"/>
          </a:p>
        </p:txBody>
      </p:sp>
      <p:sp>
        <p:nvSpPr>
          <p:cNvPr id="5" name="Undertitel 4">
            <a:extLst>
              <a:ext uri="{FF2B5EF4-FFF2-40B4-BE49-F238E27FC236}">
                <a16:creationId xmlns:a16="http://schemas.microsoft.com/office/drawing/2014/main" id="{24D87B62-4E7A-405B-B5BB-000AD532EC72}"/>
              </a:ext>
            </a:extLst>
          </p:cNvPr>
          <p:cNvSpPr txBox="1">
            <a:spLocks/>
          </p:cNvSpPr>
          <p:nvPr/>
        </p:nvSpPr>
        <p:spPr>
          <a:xfrm>
            <a:off x="878889" y="3364637"/>
            <a:ext cx="7627981" cy="2812325"/>
          </a:xfrm>
          <a:prstGeom prst="rect">
            <a:avLst/>
          </a:prstGeom>
        </p:spPr>
        <p:txBody>
          <a:bodyPr vert="horz" lIns="91440" tIns="45720" rIns="91440" bIns="45720" rtlCol="0">
            <a:normAutofit/>
          </a:bodyPr>
          <a:lstStyle>
            <a:lvl1pPr marL="285750" indent="-285750" algn="l" defTabSz="914400" rtl="0" eaLnBrk="1" latinLnBrk="0" hangingPunct="1">
              <a:lnSpc>
                <a:spcPct val="90000"/>
              </a:lnSpc>
              <a:spcBef>
                <a:spcPts val="1000"/>
              </a:spcBef>
              <a:buFontTx/>
              <a:buBlip>
                <a:blip r:embed="rId2"/>
              </a:buBlip>
              <a:defRPr sz="1800" kern="1200">
                <a:solidFill>
                  <a:schemeClr val="tx1"/>
                </a:solidFill>
                <a:latin typeface="Lato" panose="020F0502020204030203"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Foundry Monoline Regular" panose="020000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da-DK" dirty="0"/>
          </a:p>
          <a:p>
            <a:pPr algn="ctr"/>
            <a:r>
              <a:rPr lang="da-DK" b="1" i="1" dirty="0"/>
              <a:t>Velas byggerådgivning</a:t>
            </a:r>
          </a:p>
          <a:p>
            <a:pPr marL="0" indent="0" algn="ctr">
              <a:buNone/>
            </a:pPr>
            <a:r>
              <a:rPr lang="da-DK" b="1" i="1" dirty="0"/>
              <a:t>Byggerådgiver m/speciale i kvæg</a:t>
            </a:r>
          </a:p>
          <a:p>
            <a:pPr marL="0" indent="0">
              <a:buNone/>
            </a:pPr>
            <a:endParaRPr lang="da-DK" dirty="0"/>
          </a:p>
          <a:p>
            <a:pPr marL="0" indent="0">
              <a:buNone/>
            </a:pPr>
            <a:endParaRPr lang="da-DK" dirty="0"/>
          </a:p>
          <a:p>
            <a:pPr lvl="1"/>
            <a:r>
              <a:rPr lang="da-DK" dirty="0"/>
              <a:t>Niels Vitus Hampholt	       Anders Ugelvig		Rikke Hjort</a:t>
            </a:r>
          </a:p>
          <a:p>
            <a:pPr lvl="1"/>
            <a:r>
              <a:rPr lang="da-DK" dirty="0">
                <a:hlinkClick r:id="rId3"/>
              </a:rPr>
              <a:t>nvh@velas.dk</a:t>
            </a:r>
            <a:r>
              <a:rPr lang="da-DK" dirty="0"/>
              <a:t>		       </a:t>
            </a:r>
            <a:r>
              <a:rPr lang="da-DK" dirty="0">
                <a:hlinkClick r:id="rId4"/>
              </a:rPr>
              <a:t>aju@velas.dk</a:t>
            </a:r>
            <a:r>
              <a:rPr lang="da-DK" dirty="0"/>
              <a:t>		</a:t>
            </a:r>
            <a:r>
              <a:rPr lang="da-DK" dirty="0">
                <a:hlinkClick r:id="rId5"/>
              </a:rPr>
              <a:t>roeh@velas.dk</a:t>
            </a:r>
            <a:r>
              <a:rPr lang="da-DK" dirty="0"/>
              <a:t>	</a:t>
            </a:r>
          </a:p>
          <a:p>
            <a:pPr lvl="1"/>
            <a:r>
              <a:rPr lang="da-DK" dirty="0"/>
              <a:t>2999 5735		       2518 5713		2518 5724</a:t>
            </a:r>
          </a:p>
        </p:txBody>
      </p:sp>
    </p:spTree>
    <p:extLst>
      <p:ext uri="{BB962C8B-B14F-4D97-AF65-F5344CB8AC3E}">
        <p14:creationId xmlns:p14="http://schemas.microsoft.com/office/powerpoint/2010/main" val="3342988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r>
              <a:rPr lang="da-DK" dirty="0"/>
              <a:t>Det er ikke muligt at benytte bindestalde</a:t>
            </a:r>
          </a:p>
          <a:p>
            <a:pPr marL="0" indent="0">
              <a:buNone/>
            </a:pPr>
            <a:r>
              <a:rPr lang="da-DK" dirty="0"/>
              <a:t>	(bemærk, afgræsning i overgangsperioden fra 1.7.2022)</a:t>
            </a:r>
          </a:p>
          <a:p>
            <a:pPr marL="457200" lvl="1" indent="0">
              <a:buNone/>
            </a:pPr>
            <a:endParaRPr lang="da-DK" dirty="0"/>
          </a:p>
          <a:p>
            <a:endParaRPr lang="da-DK" dirty="0"/>
          </a:p>
          <a:p>
            <a:endParaRPr lang="da-DK" dirty="0"/>
          </a:p>
          <a:p>
            <a:endParaRPr lang="da-DK" dirty="0"/>
          </a:p>
          <a:p>
            <a:endParaRPr lang="da-DK" dirty="0"/>
          </a:p>
          <a:p>
            <a:r>
              <a:rPr lang="da-DK" dirty="0"/>
              <a:t>En ædeplads for </a:t>
            </a:r>
            <a:r>
              <a:rPr lang="da-DK" dirty="0" err="1"/>
              <a:t>nykælvere</a:t>
            </a:r>
            <a:r>
              <a:rPr lang="da-DK" dirty="0"/>
              <a:t> (første 12 dage efter kælvning)</a:t>
            </a:r>
          </a:p>
          <a:p>
            <a:pPr marL="0" indent="0">
              <a:buNone/>
            </a:pPr>
            <a:endParaRPr lang="da-DK" dirty="0"/>
          </a:p>
        </p:txBody>
      </p:sp>
      <p:sp>
        <p:nvSpPr>
          <p:cNvPr id="2" name="Titel 1"/>
          <p:cNvSpPr>
            <a:spLocks noGrp="1"/>
          </p:cNvSpPr>
          <p:nvPr>
            <p:ph type="title"/>
          </p:nvPr>
        </p:nvSpPr>
        <p:spPr/>
        <p:txBody>
          <a:bodyPr>
            <a:normAutofit/>
          </a:bodyPr>
          <a:lstStyle/>
          <a:p>
            <a:r>
              <a:rPr lang="da-DK" dirty="0"/>
              <a:t>Hvilke ting skal være på plads 1.7 2027?</a:t>
            </a:r>
          </a:p>
        </p:txBody>
      </p:sp>
      <p:sp>
        <p:nvSpPr>
          <p:cNvPr id="4" name="Titel 1">
            <a:extLst>
              <a:ext uri="{FF2B5EF4-FFF2-40B4-BE49-F238E27FC236}">
                <a16:creationId xmlns:a16="http://schemas.microsoft.com/office/drawing/2014/main" id="{A9B05A16-E602-46F5-5EF7-8B366126D591}"/>
              </a:ext>
            </a:extLst>
          </p:cNvPr>
          <p:cNvSpPr txBox="1">
            <a:spLocks/>
          </p:cNvSpPr>
          <p:nvPr/>
        </p:nvSpPr>
        <p:spPr>
          <a:xfrm>
            <a:off x="257695" y="3429000"/>
            <a:ext cx="8606980" cy="776289"/>
          </a:xfrm>
          <a:prstGeom prst="rect">
            <a:avLst/>
          </a:prstGeom>
          <a:solidFill>
            <a:srgbClr val="04425A"/>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bg1"/>
                </a:solidFill>
                <a:latin typeface="Signika" panose="02010003020600000004" pitchFamily="2" charset="0"/>
                <a:ea typeface="+mj-ea"/>
                <a:cs typeface="+mj-cs"/>
              </a:defRPr>
            </a:lvl1pPr>
          </a:lstStyle>
          <a:p>
            <a:r>
              <a:rPr lang="da-DK" dirty="0"/>
              <a:t>Hvilke ting skal være på plads 1.7 2029?                    (kun AMS-stalde)</a:t>
            </a:r>
          </a:p>
        </p:txBody>
      </p:sp>
    </p:spTree>
    <p:extLst>
      <p:ext uri="{BB962C8B-B14F-4D97-AF65-F5344CB8AC3E}">
        <p14:creationId xmlns:p14="http://schemas.microsoft.com/office/powerpoint/2010/main" val="2644969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a:bodyPr>
          <a:lstStyle/>
          <a:p>
            <a:r>
              <a:rPr lang="da-DK" dirty="0"/>
              <a:t>Bredde og længde af sengebåse til køer og kvier</a:t>
            </a:r>
            <a:r>
              <a:rPr lang="da-DK" dirty="0">
                <a:solidFill>
                  <a:srgbClr val="FF0000"/>
                </a:solidFill>
              </a:rPr>
              <a:t>, skal overholde bestemte mål</a:t>
            </a:r>
            <a:endParaRPr lang="da-DK" dirty="0"/>
          </a:p>
          <a:p>
            <a:r>
              <a:rPr lang="da-DK" dirty="0"/>
              <a:t>Gangbredder til køer og kvier</a:t>
            </a:r>
            <a:r>
              <a:rPr lang="da-DK" dirty="0">
                <a:solidFill>
                  <a:srgbClr val="FF0000"/>
                </a:solidFill>
              </a:rPr>
              <a:t>, skal overholde bestemte mål</a:t>
            </a:r>
          </a:p>
          <a:p>
            <a:r>
              <a:rPr lang="da-DK" dirty="0"/>
              <a:t>Totalareal pr. ko: 8/6,6 m</a:t>
            </a:r>
            <a:r>
              <a:rPr lang="da-DK" baseline="30000" dirty="0"/>
              <a:t>2</a:t>
            </a:r>
          </a:p>
          <a:p>
            <a:r>
              <a:rPr lang="da-DK" dirty="0"/>
              <a:t>Selvstændige opsamlingspladser 1,5/1,35 m</a:t>
            </a:r>
            <a:r>
              <a:rPr lang="da-DK" baseline="30000" dirty="0"/>
              <a:t>2</a:t>
            </a:r>
            <a:r>
              <a:rPr lang="da-DK" dirty="0"/>
              <a:t>/ko </a:t>
            </a:r>
          </a:p>
          <a:p>
            <a:r>
              <a:rPr lang="da-DK" dirty="0"/>
              <a:t>Arealkrav til hvilearealet i dybstrøelse pr. ko: 5/6,5 m</a:t>
            </a:r>
            <a:r>
              <a:rPr lang="da-DK" baseline="30000" dirty="0"/>
              <a:t>2</a:t>
            </a:r>
          </a:p>
          <a:p>
            <a:r>
              <a:rPr lang="da-DK" dirty="0"/>
              <a:t>Krav til rumfang i stalden</a:t>
            </a:r>
          </a:p>
          <a:p>
            <a:r>
              <a:rPr lang="da-DK" dirty="0"/>
              <a:t>Krav til tværgange</a:t>
            </a:r>
            <a:r>
              <a:rPr lang="da-DK" dirty="0">
                <a:solidFill>
                  <a:srgbClr val="FF0000"/>
                </a:solidFill>
              </a:rPr>
              <a:t>, skal overholde bestemte mål</a:t>
            </a:r>
            <a:endParaRPr lang="da-DK" dirty="0"/>
          </a:p>
          <a:p>
            <a:endParaRPr lang="da-DK" dirty="0"/>
          </a:p>
        </p:txBody>
      </p:sp>
      <p:sp>
        <p:nvSpPr>
          <p:cNvPr id="2" name="Titel 1"/>
          <p:cNvSpPr>
            <a:spLocks noGrp="1"/>
          </p:cNvSpPr>
          <p:nvPr>
            <p:ph type="title"/>
          </p:nvPr>
        </p:nvSpPr>
        <p:spPr/>
        <p:txBody>
          <a:bodyPr>
            <a:normAutofit/>
          </a:bodyPr>
          <a:lstStyle/>
          <a:p>
            <a:r>
              <a:rPr lang="da-DK" dirty="0"/>
              <a:t>Hvilke ting skal være på plads 1.7 2034?</a:t>
            </a:r>
          </a:p>
        </p:txBody>
      </p:sp>
    </p:spTree>
    <p:extLst>
      <p:ext uri="{BB962C8B-B14F-4D97-AF65-F5344CB8AC3E}">
        <p14:creationId xmlns:p14="http://schemas.microsoft.com/office/powerpoint/2010/main" val="1557981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3">
            <a:extLst>
              <a:ext uri="{FF2B5EF4-FFF2-40B4-BE49-F238E27FC236}">
                <a16:creationId xmlns:a16="http://schemas.microsoft.com/office/drawing/2014/main" id="{0B37C222-6148-4868-ABA6-5C2423AB0236}"/>
              </a:ext>
            </a:extLst>
          </p:cNvPr>
          <p:cNvGraphicFramePr>
            <a:graphicFrameLocks noGrp="1"/>
          </p:cNvGraphicFramePr>
          <p:nvPr>
            <p:ph idx="1"/>
            <p:extLst>
              <p:ext uri="{D42A27DB-BD31-4B8C-83A1-F6EECF244321}">
                <p14:modId xmlns:p14="http://schemas.microsoft.com/office/powerpoint/2010/main" val="2544879925"/>
              </p:ext>
            </p:extLst>
          </p:nvPr>
        </p:nvGraphicFramePr>
        <p:xfrm>
          <a:off x="2188693" y="1763327"/>
          <a:ext cx="4788839" cy="4437834"/>
        </p:xfrm>
        <a:graphic>
          <a:graphicData uri="http://schemas.openxmlformats.org/drawingml/2006/table">
            <a:tbl>
              <a:tblPr firstRow="1" firstCol="1" bandRow="1">
                <a:tableStyleId>{5C22544A-7EE6-4342-B048-85BDC9FD1C3A}</a:tableStyleId>
              </a:tblPr>
              <a:tblGrid>
                <a:gridCol w="4788839">
                  <a:extLst>
                    <a:ext uri="{9D8B030D-6E8A-4147-A177-3AD203B41FA5}">
                      <a16:colId xmlns:a16="http://schemas.microsoft.com/office/drawing/2014/main" val="2788437874"/>
                    </a:ext>
                  </a:extLst>
                </a:gridCol>
              </a:tblGrid>
              <a:tr h="716237">
                <a:tc>
                  <a:txBody>
                    <a:bodyPr/>
                    <a:lstStyle/>
                    <a:p>
                      <a:br>
                        <a:rPr lang="da-DK" sz="800" b="0">
                          <a:solidFill>
                            <a:schemeClr val="tx1"/>
                          </a:solidFill>
                          <a:effectLst/>
                        </a:rPr>
                      </a:br>
                      <a:r>
                        <a:rPr lang="da-DK" sz="800" b="0">
                          <a:solidFill>
                            <a:schemeClr val="tx1"/>
                          </a:solidFill>
                          <a:effectLst/>
                        </a:rPr>
                        <a:t>§ 44. Kalve over otte uger må ikke holdes i enkeltbokse, medmindre en dyrlæge har attesteret, at deres helbred eller adfærd kræver, at de holdes isoleret for at blive behandlet.</a:t>
                      </a:r>
                      <a:endParaRPr lang="da-DK" sz="900" b="0">
                        <a:solidFill>
                          <a:schemeClr val="tx1"/>
                        </a:solidFill>
                        <a:effectLst/>
                      </a:endParaRPr>
                    </a:p>
                    <a:p>
                      <a:r>
                        <a:rPr lang="da-DK" sz="800" b="0">
                          <a:solidFill>
                            <a:schemeClr val="tx1"/>
                          </a:solidFill>
                          <a:effectLst/>
                        </a:rPr>
                        <a:t> </a:t>
                      </a:r>
                      <a:endParaRPr lang="da-DK" sz="900" b="0">
                        <a:solidFill>
                          <a:schemeClr val="tx1"/>
                        </a:solidFill>
                        <a:effectLst/>
                      </a:endParaRPr>
                    </a:p>
                    <a:p>
                      <a:r>
                        <a:rPr lang="da-DK" sz="800" b="0">
                          <a:solidFill>
                            <a:schemeClr val="tx1"/>
                          </a:solidFill>
                          <a:effectLst/>
                        </a:rPr>
                        <a:t>§ 46. Anbringes en kalv under otte uger i en enkeltboks, skal boksen være mindst 100 cm bred og 120 cm lang for kalve op til 60 kg og mindst 100 cm bred og 140 cm lang for kalve over 60 kg.</a:t>
                      </a:r>
                      <a:endParaRPr lang="da-DK" sz="900" b="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3718" marR="53718" marT="0" marB="0">
                    <a:noFill/>
                  </a:tcPr>
                </a:tc>
                <a:extLst>
                  <a:ext uri="{0D108BD9-81ED-4DB2-BD59-A6C34878D82A}">
                    <a16:rowId xmlns:a16="http://schemas.microsoft.com/office/drawing/2014/main" val="2380198628"/>
                  </a:ext>
                </a:extLst>
              </a:tr>
              <a:tr h="716237">
                <a:tc>
                  <a:txBody>
                    <a:bodyPr/>
                    <a:lstStyle/>
                    <a:p>
                      <a:r>
                        <a:rPr lang="da-DK" sz="800" b="0" dirty="0">
                          <a:solidFill>
                            <a:schemeClr val="tx1"/>
                          </a:solidFill>
                          <a:effectLst/>
                        </a:rPr>
                        <a:t>§ 45. Opstaldes kalve flokvis, skal der være tilstrækkelig plads til, at de kan vende sig og lægge sig uden hindring.</a:t>
                      </a:r>
                      <a:endParaRPr lang="da-DK" sz="900" b="0" dirty="0">
                        <a:solidFill>
                          <a:schemeClr val="tx1"/>
                        </a:solidFill>
                        <a:effectLst/>
                      </a:endParaRPr>
                    </a:p>
                    <a:p>
                      <a:r>
                        <a:rPr lang="da-DK" sz="800" b="0" dirty="0">
                          <a:solidFill>
                            <a:schemeClr val="tx1"/>
                          </a:solidFill>
                          <a:effectLst/>
                        </a:rPr>
                        <a:t>Stk. 2. Opstaldning efter stk. 1 kræver, at der skal være et frit gulvareal på mindst:</a:t>
                      </a:r>
                      <a:endParaRPr lang="da-DK" sz="900" b="0" dirty="0">
                        <a:solidFill>
                          <a:schemeClr val="tx1"/>
                        </a:solidFill>
                        <a:effectLst/>
                      </a:endParaRPr>
                    </a:p>
                    <a:p>
                      <a:r>
                        <a:rPr lang="da-DK" sz="800" b="0" dirty="0">
                          <a:solidFill>
                            <a:schemeClr val="tx1"/>
                          </a:solidFill>
                          <a:effectLst/>
                        </a:rPr>
                        <a:t>1) 1,5 m</a:t>
                      </a:r>
                      <a:r>
                        <a:rPr lang="da-DK" sz="700" b="0" dirty="0">
                          <a:solidFill>
                            <a:schemeClr val="tx1"/>
                          </a:solidFill>
                          <a:effectLst/>
                        </a:rPr>
                        <a:t>2 </a:t>
                      </a:r>
                      <a:r>
                        <a:rPr lang="da-DK" sz="800" b="0" dirty="0">
                          <a:solidFill>
                            <a:schemeClr val="tx1"/>
                          </a:solidFill>
                          <a:effectLst/>
                        </a:rPr>
                        <a:t>pr. kalv på under 150 kg levende vægt.</a:t>
                      </a:r>
                      <a:endParaRPr lang="da-DK" sz="900" b="0" dirty="0">
                        <a:solidFill>
                          <a:schemeClr val="tx1"/>
                        </a:solidFill>
                        <a:effectLst/>
                      </a:endParaRPr>
                    </a:p>
                    <a:p>
                      <a:r>
                        <a:rPr lang="da-DK" sz="800" b="0" dirty="0">
                          <a:solidFill>
                            <a:schemeClr val="tx1"/>
                          </a:solidFill>
                          <a:effectLst/>
                        </a:rPr>
                        <a:t>2) 1,7 m</a:t>
                      </a:r>
                      <a:r>
                        <a:rPr lang="da-DK" sz="700" b="0" dirty="0">
                          <a:solidFill>
                            <a:schemeClr val="tx1"/>
                          </a:solidFill>
                          <a:effectLst/>
                        </a:rPr>
                        <a:t>2 </a:t>
                      </a:r>
                      <a:r>
                        <a:rPr lang="da-DK" sz="800" b="0" dirty="0">
                          <a:solidFill>
                            <a:schemeClr val="tx1"/>
                          </a:solidFill>
                          <a:effectLst/>
                        </a:rPr>
                        <a:t>pr. kalv på mellem 150 og 200 kg levende vægt.</a:t>
                      </a:r>
                      <a:endParaRPr lang="da-DK" sz="900" b="0" dirty="0">
                        <a:solidFill>
                          <a:schemeClr val="tx1"/>
                        </a:solidFill>
                        <a:effectLst/>
                      </a:endParaRPr>
                    </a:p>
                    <a:p>
                      <a:r>
                        <a:rPr lang="da-DK" sz="800" b="0" dirty="0">
                          <a:solidFill>
                            <a:schemeClr val="tx1"/>
                          </a:solidFill>
                          <a:effectLst/>
                        </a:rPr>
                        <a:t>3) 1,9 m</a:t>
                      </a:r>
                      <a:r>
                        <a:rPr lang="da-DK" sz="700" b="0" dirty="0">
                          <a:solidFill>
                            <a:schemeClr val="tx1"/>
                          </a:solidFill>
                          <a:effectLst/>
                        </a:rPr>
                        <a:t>2 </a:t>
                      </a:r>
                      <a:r>
                        <a:rPr lang="da-DK" sz="800" b="0" dirty="0">
                          <a:solidFill>
                            <a:schemeClr val="tx1"/>
                          </a:solidFill>
                          <a:effectLst/>
                        </a:rPr>
                        <a:t>pr. kalv på over 200 kg levende vægt.</a:t>
                      </a:r>
                      <a:endParaRPr lang="da-DK" sz="900" b="0" dirty="0">
                        <a:solidFill>
                          <a:schemeClr val="tx1"/>
                        </a:solidFill>
                        <a:effectLst/>
                      </a:endParaRPr>
                    </a:p>
                    <a:p>
                      <a:r>
                        <a:rPr lang="da-DK" sz="800" b="0" dirty="0">
                          <a:solidFill>
                            <a:schemeClr val="tx1"/>
                          </a:solidFill>
                          <a:effectLst/>
                        </a:rPr>
                        <a:t> </a:t>
                      </a:r>
                      <a:endParaRPr lang="da-DK" sz="9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3718" marR="53718" marT="0" marB="0">
                    <a:noFill/>
                  </a:tcPr>
                </a:tc>
                <a:extLst>
                  <a:ext uri="{0D108BD9-81ED-4DB2-BD59-A6C34878D82A}">
                    <a16:rowId xmlns:a16="http://schemas.microsoft.com/office/drawing/2014/main" val="3216680805"/>
                  </a:ext>
                </a:extLst>
              </a:tr>
              <a:tr h="835610">
                <a:tc>
                  <a:txBody>
                    <a:bodyPr/>
                    <a:lstStyle/>
                    <a:p>
                      <a:r>
                        <a:rPr lang="da-DK" sz="800" b="0">
                          <a:solidFill>
                            <a:schemeClr val="tx1"/>
                          </a:solidFill>
                          <a:effectLst/>
                        </a:rPr>
                        <a:t>§ 103. Totalarealet i fællesbokse med strøelse i hele boksen skal pr. ungdyr være mindst:</a:t>
                      </a:r>
                      <a:endParaRPr lang="da-DK" sz="900" b="0">
                        <a:solidFill>
                          <a:schemeClr val="tx1"/>
                        </a:solidFill>
                        <a:effectLst/>
                      </a:endParaRPr>
                    </a:p>
                    <a:p>
                      <a:r>
                        <a:rPr lang="da-DK" sz="800" b="0">
                          <a:solidFill>
                            <a:schemeClr val="tx1"/>
                          </a:solidFill>
                          <a:effectLst/>
                        </a:rPr>
                        <a:t>1) 2,6 m</a:t>
                      </a:r>
                      <a:r>
                        <a:rPr lang="da-DK" sz="700" b="0">
                          <a:solidFill>
                            <a:schemeClr val="tx1"/>
                          </a:solidFill>
                          <a:effectLst/>
                        </a:rPr>
                        <a:t>2 </a:t>
                      </a:r>
                      <a:r>
                        <a:rPr lang="da-DK" sz="800" b="0">
                          <a:solidFill>
                            <a:schemeClr val="tx1"/>
                          </a:solidFill>
                          <a:effectLst/>
                        </a:rPr>
                        <a:t>for ungdyr under 200 kg.</a:t>
                      </a:r>
                      <a:endParaRPr lang="da-DK" sz="900" b="0">
                        <a:solidFill>
                          <a:schemeClr val="tx1"/>
                        </a:solidFill>
                        <a:effectLst/>
                      </a:endParaRPr>
                    </a:p>
                    <a:p>
                      <a:r>
                        <a:rPr lang="da-DK" sz="800" b="0">
                          <a:solidFill>
                            <a:schemeClr val="tx1"/>
                          </a:solidFill>
                          <a:effectLst/>
                        </a:rPr>
                        <a:t>2) 3,2 m</a:t>
                      </a:r>
                      <a:r>
                        <a:rPr lang="da-DK" sz="700" b="0">
                          <a:solidFill>
                            <a:schemeClr val="tx1"/>
                          </a:solidFill>
                          <a:effectLst/>
                        </a:rPr>
                        <a:t>2 </a:t>
                      </a:r>
                      <a:r>
                        <a:rPr lang="da-DK" sz="800" b="0">
                          <a:solidFill>
                            <a:schemeClr val="tx1"/>
                          </a:solidFill>
                          <a:effectLst/>
                        </a:rPr>
                        <a:t>for ungdyr mellem 200-300 kg.</a:t>
                      </a:r>
                      <a:endParaRPr lang="da-DK" sz="900" b="0">
                        <a:solidFill>
                          <a:schemeClr val="tx1"/>
                        </a:solidFill>
                        <a:effectLst/>
                      </a:endParaRPr>
                    </a:p>
                    <a:p>
                      <a:r>
                        <a:rPr lang="da-DK" sz="800" b="0">
                          <a:solidFill>
                            <a:schemeClr val="tx1"/>
                          </a:solidFill>
                          <a:effectLst/>
                        </a:rPr>
                        <a:t>3) 3,8 m</a:t>
                      </a:r>
                      <a:r>
                        <a:rPr lang="da-DK" sz="700" b="0">
                          <a:solidFill>
                            <a:schemeClr val="tx1"/>
                          </a:solidFill>
                          <a:effectLst/>
                        </a:rPr>
                        <a:t>2 </a:t>
                      </a:r>
                      <a:r>
                        <a:rPr lang="da-DK" sz="800" b="0">
                          <a:solidFill>
                            <a:schemeClr val="tx1"/>
                          </a:solidFill>
                          <a:effectLst/>
                        </a:rPr>
                        <a:t>for ungdyr mellem 300-400 kg.</a:t>
                      </a:r>
                      <a:endParaRPr lang="da-DK" sz="900" b="0">
                        <a:solidFill>
                          <a:schemeClr val="tx1"/>
                        </a:solidFill>
                        <a:effectLst/>
                      </a:endParaRPr>
                    </a:p>
                    <a:p>
                      <a:r>
                        <a:rPr lang="da-DK" sz="800" b="0">
                          <a:solidFill>
                            <a:schemeClr val="tx1"/>
                          </a:solidFill>
                          <a:effectLst/>
                        </a:rPr>
                        <a:t>4) 4,4 m</a:t>
                      </a:r>
                      <a:r>
                        <a:rPr lang="da-DK" sz="700" b="0">
                          <a:solidFill>
                            <a:schemeClr val="tx1"/>
                          </a:solidFill>
                          <a:effectLst/>
                        </a:rPr>
                        <a:t>2 </a:t>
                      </a:r>
                      <a:r>
                        <a:rPr lang="da-DK" sz="800" b="0">
                          <a:solidFill>
                            <a:schemeClr val="tx1"/>
                          </a:solidFill>
                          <a:effectLst/>
                        </a:rPr>
                        <a:t>for ungdyr mellem 400-500 kg.</a:t>
                      </a:r>
                      <a:endParaRPr lang="da-DK" sz="900" b="0">
                        <a:solidFill>
                          <a:schemeClr val="tx1"/>
                        </a:solidFill>
                        <a:effectLst/>
                      </a:endParaRPr>
                    </a:p>
                    <a:p>
                      <a:r>
                        <a:rPr lang="da-DK" sz="800" b="0">
                          <a:solidFill>
                            <a:schemeClr val="tx1"/>
                          </a:solidFill>
                          <a:effectLst/>
                        </a:rPr>
                        <a:t>5) 5,0 m</a:t>
                      </a:r>
                      <a:r>
                        <a:rPr lang="da-DK" sz="700" b="0">
                          <a:solidFill>
                            <a:schemeClr val="tx1"/>
                          </a:solidFill>
                          <a:effectLst/>
                        </a:rPr>
                        <a:t>2 </a:t>
                      </a:r>
                      <a:r>
                        <a:rPr lang="da-DK" sz="800" b="0">
                          <a:solidFill>
                            <a:schemeClr val="tx1"/>
                          </a:solidFill>
                          <a:effectLst/>
                        </a:rPr>
                        <a:t>for ungdyr over 500 kg.</a:t>
                      </a:r>
                      <a:endParaRPr lang="da-DK" sz="900" b="0">
                        <a:solidFill>
                          <a:schemeClr val="tx1"/>
                        </a:solidFill>
                        <a:effectLst/>
                      </a:endParaRPr>
                    </a:p>
                    <a:p>
                      <a:r>
                        <a:rPr lang="da-DK" sz="800" b="0">
                          <a:solidFill>
                            <a:schemeClr val="tx1"/>
                          </a:solidFill>
                          <a:effectLst/>
                        </a:rPr>
                        <a:t> </a:t>
                      </a:r>
                      <a:endParaRPr lang="da-DK" sz="900" b="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3718" marR="53718" marT="0" marB="0">
                    <a:noFill/>
                  </a:tcPr>
                </a:tc>
                <a:extLst>
                  <a:ext uri="{0D108BD9-81ED-4DB2-BD59-A6C34878D82A}">
                    <a16:rowId xmlns:a16="http://schemas.microsoft.com/office/drawing/2014/main" val="1531419950"/>
                  </a:ext>
                </a:extLst>
              </a:tr>
              <a:tr h="2121354">
                <a:tc>
                  <a:txBody>
                    <a:bodyPr/>
                    <a:lstStyle/>
                    <a:p>
                      <a:r>
                        <a:rPr lang="da-DK" sz="800" b="0" dirty="0">
                          <a:solidFill>
                            <a:schemeClr val="tx1"/>
                          </a:solidFill>
                          <a:effectLst/>
                        </a:rPr>
                        <a:t>§ 104. Totalarealet i fællesbokse med </a:t>
                      </a:r>
                      <a:r>
                        <a:rPr lang="da-DK" sz="800" b="0" dirty="0" err="1">
                          <a:solidFill>
                            <a:schemeClr val="tx1"/>
                          </a:solidFill>
                          <a:effectLst/>
                        </a:rPr>
                        <a:t>ustrøet</a:t>
                      </a:r>
                      <a:r>
                        <a:rPr lang="da-DK" sz="800" b="0" dirty="0">
                          <a:solidFill>
                            <a:schemeClr val="tx1"/>
                          </a:solidFill>
                          <a:effectLst/>
                        </a:rPr>
                        <a:t> ædeareal skal pr. ungdyr være mindst:</a:t>
                      </a:r>
                      <a:endParaRPr lang="da-DK" sz="900" b="0" dirty="0">
                        <a:solidFill>
                          <a:schemeClr val="tx1"/>
                        </a:solidFill>
                        <a:effectLst/>
                      </a:endParaRPr>
                    </a:p>
                    <a:p>
                      <a:r>
                        <a:rPr lang="da-DK" sz="800" b="0" dirty="0">
                          <a:solidFill>
                            <a:schemeClr val="tx1"/>
                          </a:solidFill>
                          <a:effectLst/>
                        </a:rPr>
                        <a:t>1) 2,7 m</a:t>
                      </a:r>
                      <a:r>
                        <a:rPr lang="da-DK" sz="700" b="0" dirty="0">
                          <a:solidFill>
                            <a:schemeClr val="tx1"/>
                          </a:solidFill>
                          <a:effectLst/>
                        </a:rPr>
                        <a:t>2 </a:t>
                      </a:r>
                      <a:r>
                        <a:rPr lang="da-DK" sz="800" b="0" dirty="0">
                          <a:solidFill>
                            <a:schemeClr val="tx1"/>
                          </a:solidFill>
                          <a:effectLst/>
                        </a:rPr>
                        <a:t>for ungdyr under 200 kg.</a:t>
                      </a:r>
                      <a:endParaRPr lang="da-DK" sz="900" b="0" dirty="0">
                        <a:solidFill>
                          <a:schemeClr val="tx1"/>
                        </a:solidFill>
                        <a:effectLst/>
                      </a:endParaRPr>
                    </a:p>
                    <a:p>
                      <a:r>
                        <a:rPr lang="da-DK" sz="800" b="0" dirty="0">
                          <a:solidFill>
                            <a:schemeClr val="tx1"/>
                          </a:solidFill>
                          <a:effectLst/>
                        </a:rPr>
                        <a:t>2) 3,4 m</a:t>
                      </a:r>
                      <a:r>
                        <a:rPr lang="da-DK" sz="700" b="0" dirty="0">
                          <a:solidFill>
                            <a:schemeClr val="tx1"/>
                          </a:solidFill>
                          <a:effectLst/>
                        </a:rPr>
                        <a:t>2 </a:t>
                      </a:r>
                      <a:r>
                        <a:rPr lang="da-DK" sz="800" b="0" dirty="0">
                          <a:solidFill>
                            <a:schemeClr val="tx1"/>
                          </a:solidFill>
                          <a:effectLst/>
                        </a:rPr>
                        <a:t>for ungdyr mellem 200-300 kg.</a:t>
                      </a:r>
                      <a:endParaRPr lang="da-DK" sz="900" b="0" dirty="0">
                        <a:solidFill>
                          <a:schemeClr val="tx1"/>
                        </a:solidFill>
                        <a:effectLst/>
                      </a:endParaRPr>
                    </a:p>
                    <a:p>
                      <a:r>
                        <a:rPr lang="da-DK" sz="800" b="0" dirty="0">
                          <a:solidFill>
                            <a:schemeClr val="tx1"/>
                          </a:solidFill>
                          <a:effectLst/>
                        </a:rPr>
                        <a:t>3) 4,2 m</a:t>
                      </a:r>
                      <a:r>
                        <a:rPr lang="da-DK" sz="700" b="0" dirty="0">
                          <a:solidFill>
                            <a:schemeClr val="tx1"/>
                          </a:solidFill>
                          <a:effectLst/>
                        </a:rPr>
                        <a:t>2 </a:t>
                      </a:r>
                      <a:r>
                        <a:rPr lang="da-DK" sz="800" b="0" dirty="0">
                          <a:solidFill>
                            <a:schemeClr val="tx1"/>
                          </a:solidFill>
                          <a:effectLst/>
                        </a:rPr>
                        <a:t>for ungdyr mellem 300-400 kg.</a:t>
                      </a:r>
                      <a:endParaRPr lang="da-DK" sz="900" b="0" dirty="0">
                        <a:solidFill>
                          <a:schemeClr val="tx1"/>
                        </a:solidFill>
                        <a:effectLst/>
                      </a:endParaRPr>
                    </a:p>
                    <a:p>
                      <a:r>
                        <a:rPr lang="da-DK" sz="800" b="0" dirty="0">
                          <a:solidFill>
                            <a:schemeClr val="tx1"/>
                          </a:solidFill>
                          <a:effectLst/>
                        </a:rPr>
                        <a:t>4) 4,8 m</a:t>
                      </a:r>
                      <a:r>
                        <a:rPr lang="da-DK" sz="700" b="0" dirty="0">
                          <a:solidFill>
                            <a:schemeClr val="tx1"/>
                          </a:solidFill>
                          <a:effectLst/>
                        </a:rPr>
                        <a:t>2 </a:t>
                      </a:r>
                      <a:r>
                        <a:rPr lang="da-DK" sz="800" b="0" dirty="0">
                          <a:solidFill>
                            <a:schemeClr val="tx1"/>
                          </a:solidFill>
                          <a:effectLst/>
                        </a:rPr>
                        <a:t>for ungdyr mellem 400-500 kg.</a:t>
                      </a:r>
                      <a:endParaRPr lang="da-DK" sz="900" b="0" dirty="0">
                        <a:solidFill>
                          <a:schemeClr val="tx1"/>
                        </a:solidFill>
                        <a:effectLst/>
                      </a:endParaRPr>
                    </a:p>
                    <a:p>
                      <a:r>
                        <a:rPr lang="da-DK" sz="800" b="0" dirty="0">
                          <a:solidFill>
                            <a:schemeClr val="tx1"/>
                          </a:solidFill>
                          <a:effectLst/>
                        </a:rPr>
                        <a:t>5) 5,4 m</a:t>
                      </a:r>
                      <a:r>
                        <a:rPr lang="da-DK" sz="700" b="0" dirty="0">
                          <a:solidFill>
                            <a:schemeClr val="tx1"/>
                          </a:solidFill>
                          <a:effectLst/>
                        </a:rPr>
                        <a:t>2 </a:t>
                      </a:r>
                      <a:r>
                        <a:rPr lang="da-DK" sz="800" b="0" dirty="0">
                          <a:solidFill>
                            <a:schemeClr val="tx1"/>
                          </a:solidFill>
                          <a:effectLst/>
                        </a:rPr>
                        <a:t>for ungdyr over 500 kg.</a:t>
                      </a:r>
                      <a:endParaRPr lang="da-DK" sz="900" b="0" dirty="0">
                        <a:solidFill>
                          <a:schemeClr val="tx1"/>
                        </a:solidFill>
                        <a:effectLst/>
                      </a:endParaRPr>
                    </a:p>
                    <a:p>
                      <a:r>
                        <a:rPr lang="da-DK" sz="800" b="0" dirty="0">
                          <a:solidFill>
                            <a:schemeClr val="tx1"/>
                          </a:solidFill>
                          <a:effectLst/>
                        </a:rPr>
                        <a:t> </a:t>
                      </a:r>
                      <a:endParaRPr lang="da-DK" sz="900" b="0" dirty="0">
                        <a:solidFill>
                          <a:schemeClr val="tx1"/>
                        </a:solidFill>
                        <a:effectLst/>
                      </a:endParaRPr>
                    </a:p>
                    <a:p>
                      <a:r>
                        <a:rPr lang="da-DK" sz="800" b="0" dirty="0">
                          <a:solidFill>
                            <a:schemeClr val="tx1"/>
                          </a:solidFill>
                          <a:effectLst/>
                        </a:rPr>
                        <a:t>§ 105. Liggearealet i fællesbokse med </a:t>
                      </a:r>
                      <a:r>
                        <a:rPr lang="da-DK" sz="800" b="0" dirty="0" err="1">
                          <a:solidFill>
                            <a:schemeClr val="tx1"/>
                          </a:solidFill>
                          <a:effectLst/>
                        </a:rPr>
                        <a:t>ustrøet</a:t>
                      </a:r>
                      <a:r>
                        <a:rPr lang="da-DK" sz="800" b="0" dirty="0">
                          <a:solidFill>
                            <a:schemeClr val="tx1"/>
                          </a:solidFill>
                          <a:effectLst/>
                        </a:rPr>
                        <a:t> ædeareal skal pr. ungdyr være mindst:</a:t>
                      </a:r>
                      <a:endParaRPr lang="da-DK" sz="900" b="0" dirty="0">
                        <a:solidFill>
                          <a:schemeClr val="tx1"/>
                        </a:solidFill>
                        <a:effectLst/>
                      </a:endParaRPr>
                    </a:p>
                    <a:p>
                      <a:r>
                        <a:rPr lang="da-DK" sz="800" b="0" dirty="0">
                          <a:solidFill>
                            <a:schemeClr val="tx1"/>
                          </a:solidFill>
                          <a:effectLst/>
                        </a:rPr>
                        <a:t>1) 2,2 m</a:t>
                      </a:r>
                      <a:r>
                        <a:rPr lang="da-DK" sz="700" b="0" dirty="0">
                          <a:solidFill>
                            <a:schemeClr val="tx1"/>
                          </a:solidFill>
                          <a:effectLst/>
                        </a:rPr>
                        <a:t>2 </a:t>
                      </a:r>
                      <a:r>
                        <a:rPr lang="da-DK" sz="800" b="0" dirty="0">
                          <a:solidFill>
                            <a:schemeClr val="tx1"/>
                          </a:solidFill>
                          <a:effectLst/>
                        </a:rPr>
                        <a:t>for ungdyr under 200 kg.</a:t>
                      </a:r>
                      <a:endParaRPr lang="da-DK" sz="900" b="0" dirty="0">
                        <a:solidFill>
                          <a:schemeClr val="tx1"/>
                        </a:solidFill>
                        <a:effectLst/>
                      </a:endParaRPr>
                    </a:p>
                    <a:p>
                      <a:r>
                        <a:rPr lang="da-DK" sz="800" b="0" dirty="0">
                          <a:solidFill>
                            <a:schemeClr val="tx1"/>
                          </a:solidFill>
                          <a:effectLst/>
                        </a:rPr>
                        <a:t>2) 2,7 m</a:t>
                      </a:r>
                      <a:r>
                        <a:rPr lang="da-DK" sz="700" b="0" dirty="0">
                          <a:solidFill>
                            <a:schemeClr val="tx1"/>
                          </a:solidFill>
                          <a:effectLst/>
                        </a:rPr>
                        <a:t>2 </a:t>
                      </a:r>
                      <a:r>
                        <a:rPr lang="da-DK" sz="800" b="0" dirty="0">
                          <a:solidFill>
                            <a:schemeClr val="tx1"/>
                          </a:solidFill>
                          <a:effectLst/>
                        </a:rPr>
                        <a:t>for ungdyr mellem 200-300 kg.</a:t>
                      </a:r>
                      <a:endParaRPr lang="da-DK" sz="900" b="0" dirty="0">
                        <a:solidFill>
                          <a:schemeClr val="tx1"/>
                        </a:solidFill>
                        <a:effectLst/>
                      </a:endParaRPr>
                    </a:p>
                    <a:p>
                      <a:r>
                        <a:rPr lang="da-DK" sz="800" b="0" dirty="0">
                          <a:solidFill>
                            <a:schemeClr val="tx1"/>
                          </a:solidFill>
                          <a:effectLst/>
                        </a:rPr>
                        <a:t>3) 3,3 m</a:t>
                      </a:r>
                      <a:r>
                        <a:rPr lang="da-DK" sz="700" b="0" dirty="0">
                          <a:solidFill>
                            <a:schemeClr val="tx1"/>
                          </a:solidFill>
                          <a:effectLst/>
                        </a:rPr>
                        <a:t>2 </a:t>
                      </a:r>
                      <a:r>
                        <a:rPr lang="da-DK" sz="800" b="0" dirty="0">
                          <a:solidFill>
                            <a:schemeClr val="tx1"/>
                          </a:solidFill>
                          <a:effectLst/>
                        </a:rPr>
                        <a:t>for ungdyr mellem 300-400 kg.</a:t>
                      </a:r>
                      <a:endParaRPr lang="da-DK" sz="900" b="0" dirty="0">
                        <a:solidFill>
                          <a:schemeClr val="tx1"/>
                        </a:solidFill>
                        <a:effectLst/>
                      </a:endParaRPr>
                    </a:p>
                    <a:p>
                      <a:r>
                        <a:rPr lang="da-DK" sz="800" b="0" dirty="0">
                          <a:solidFill>
                            <a:schemeClr val="tx1"/>
                          </a:solidFill>
                          <a:effectLst/>
                        </a:rPr>
                        <a:t>4) 3,8 m</a:t>
                      </a:r>
                      <a:r>
                        <a:rPr lang="da-DK" sz="700" b="0" dirty="0">
                          <a:solidFill>
                            <a:schemeClr val="tx1"/>
                          </a:solidFill>
                          <a:effectLst/>
                        </a:rPr>
                        <a:t>2 </a:t>
                      </a:r>
                      <a:r>
                        <a:rPr lang="da-DK" sz="800" b="0" dirty="0">
                          <a:solidFill>
                            <a:schemeClr val="tx1"/>
                          </a:solidFill>
                          <a:effectLst/>
                        </a:rPr>
                        <a:t>for ungdyr mellem 400-500 kg.</a:t>
                      </a:r>
                      <a:endParaRPr lang="da-DK" sz="900" b="0" dirty="0">
                        <a:solidFill>
                          <a:schemeClr val="tx1"/>
                        </a:solidFill>
                        <a:effectLst/>
                      </a:endParaRPr>
                    </a:p>
                    <a:p>
                      <a:r>
                        <a:rPr lang="da-DK" sz="800" b="0" dirty="0">
                          <a:solidFill>
                            <a:schemeClr val="tx1"/>
                          </a:solidFill>
                          <a:effectLst/>
                        </a:rPr>
                        <a:t>5) 4,3 m</a:t>
                      </a:r>
                      <a:r>
                        <a:rPr lang="da-DK" sz="700" b="0" dirty="0">
                          <a:solidFill>
                            <a:schemeClr val="tx1"/>
                          </a:solidFill>
                          <a:effectLst/>
                        </a:rPr>
                        <a:t>2 </a:t>
                      </a:r>
                      <a:r>
                        <a:rPr lang="da-DK" sz="800" b="0" dirty="0">
                          <a:solidFill>
                            <a:schemeClr val="tx1"/>
                          </a:solidFill>
                          <a:effectLst/>
                        </a:rPr>
                        <a:t>for ungdyr over 500 kg.</a:t>
                      </a:r>
                      <a:endParaRPr lang="da-DK" sz="9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3718" marR="53718" marT="0" marB="0">
                    <a:noFill/>
                  </a:tcPr>
                </a:tc>
                <a:extLst>
                  <a:ext uri="{0D108BD9-81ED-4DB2-BD59-A6C34878D82A}">
                    <a16:rowId xmlns:a16="http://schemas.microsoft.com/office/drawing/2014/main" val="308944363"/>
                  </a:ext>
                </a:extLst>
              </a:tr>
            </a:tbl>
          </a:graphicData>
        </a:graphic>
      </p:graphicFrame>
      <p:sp>
        <p:nvSpPr>
          <p:cNvPr id="3" name="Titel 2">
            <a:extLst>
              <a:ext uri="{FF2B5EF4-FFF2-40B4-BE49-F238E27FC236}">
                <a16:creationId xmlns:a16="http://schemas.microsoft.com/office/drawing/2014/main" id="{2CAD1D22-1686-4410-84AA-76E5942DD161}"/>
              </a:ext>
            </a:extLst>
          </p:cNvPr>
          <p:cNvSpPr>
            <a:spLocks noGrp="1"/>
          </p:cNvSpPr>
          <p:nvPr>
            <p:ph type="title"/>
          </p:nvPr>
        </p:nvSpPr>
        <p:spPr/>
        <p:txBody>
          <a:bodyPr/>
          <a:lstStyle/>
          <a:p>
            <a:r>
              <a:rPr kumimoji="0" lang="da-DK" altLang="da-DK" sz="2400" b="0" i="0" u="none" strike="noStrike" cap="none" normalizeH="0" baseline="0" dirty="0">
                <a:ln>
                  <a:noFill/>
                </a:ln>
                <a:effectLst/>
                <a:latin typeface="Lato" panose="020F0502020204030203" pitchFamily="34" charset="0"/>
                <a:ea typeface="Times New Roman" panose="02020603050405020304" pitchFamily="18" charset="0"/>
                <a:cs typeface="Arial" panose="020B0604020202020204" pitchFamily="34" charset="0"/>
              </a:rPr>
              <a:t>Skema med arealkrav til opdræt i, gældende fra 1.7.2024</a:t>
            </a:r>
            <a:br>
              <a:rPr kumimoji="0" lang="da-DK" altLang="da-DK" sz="800" b="0" i="0" u="none" strike="noStrike" cap="none" normalizeH="0" baseline="0" dirty="0">
                <a:ln>
                  <a:noFill/>
                </a:ln>
                <a:solidFill>
                  <a:schemeClr val="tx1"/>
                </a:solidFill>
                <a:effectLst/>
              </a:rPr>
            </a:br>
            <a:endParaRPr lang="da-DK" dirty="0"/>
          </a:p>
        </p:txBody>
      </p:sp>
    </p:spTree>
    <p:extLst>
      <p:ext uri="{BB962C8B-B14F-4D97-AF65-F5344CB8AC3E}">
        <p14:creationId xmlns:p14="http://schemas.microsoft.com/office/powerpoint/2010/main" val="3076698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3">
            <a:extLst>
              <a:ext uri="{FF2B5EF4-FFF2-40B4-BE49-F238E27FC236}">
                <a16:creationId xmlns:a16="http://schemas.microsoft.com/office/drawing/2014/main" id="{264F3AD9-6C5C-414E-9E59-8AE4E59E8589}"/>
              </a:ext>
            </a:extLst>
          </p:cNvPr>
          <p:cNvGraphicFramePr>
            <a:graphicFrameLocks noGrp="1"/>
          </p:cNvGraphicFramePr>
          <p:nvPr>
            <p:ph idx="1"/>
            <p:extLst>
              <p:ext uri="{D42A27DB-BD31-4B8C-83A1-F6EECF244321}">
                <p14:modId xmlns:p14="http://schemas.microsoft.com/office/powerpoint/2010/main" val="342163986"/>
              </p:ext>
            </p:extLst>
          </p:nvPr>
        </p:nvGraphicFramePr>
        <p:xfrm>
          <a:off x="1526222" y="2836323"/>
          <a:ext cx="6113780" cy="2553081"/>
        </p:xfrm>
        <a:graphic>
          <a:graphicData uri="http://schemas.openxmlformats.org/drawingml/2006/table">
            <a:tbl>
              <a:tblPr firstRow="1" firstCol="1" bandRow="1">
                <a:tableStyleId>{5C22544A-7EE6-4342-B048-85BDC9FD1C3A}</a:tableStyleId>
              </a:tblPr>
              <a:tblGrid>
                <a:gridCol w="3057525">
                  <a:extLst>
                    <a:ext uri="{9D8B030D-6E8A-4147-A177-3AD203B41FA5}">
                      <a16:colId xmlns:a16="http://schemas.microsoft.com/office/drawing/2014/main" val="94022276"/>
                    </a:ext>
                  </a:extLst>
                </a:gridCol>
                <a:gridCol w="3056255">
                  <a:extLst>
                    <a:ext uri="{9D8B030D-6E8A-4147-A177-3AD203B41FA5}">
                      <a16:colId xmlns:a16="http://schemas.microsoft.com/office/drawing/2014/main" val="3481150179"/>
                    </a:ext>
                  </a:extLst>
                </a:gridCol>
              </a:tblGrid>
              <a:tr h="0">
                <a:tc>
                  <a:txBody>
                    <a:bodyPr/>
                    <a:lstStyle/>
                    <a:p>
                      <a:pPr>
                        <a:lnSpc>
                          <a:spcPct val="107000"/>
                        </a:lnSpc>
                        <a:spcAft>
                          <a:spcPts val="800"/>
                        </a:spcAft>
                      </a:pPr>
                      <a:r>
                        <a:rPr lang="da-DK" sz="1000" b="0" u="sng" dirty="0">
                          <a:solidFill>
                            <a:schemeClr val="tx1"/>
                          </a:solidFill>
                          <a:effectLst/>
                        </a:rPr>
                        <a:t>Ædeplads bredde</a:t>
                      </a:r>
                      <a:endParaRPr lang="da-DK" sz="1100" b="0"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a:txBody>
                    <a:bodyPr/>
                    <a:lstStyle/>
                    <a:p>
                      <a:r>
                        <a:rPr lang="da-DK" sz="1000" b="0" u="sng" dirty="0">
                          <a:solidFill>
                            <a:schemeClr val="tx1"/>
                          </a:solidFill>
                          <a:effectLst/>
                        </a:rPr>
                        <a:t>Gang imellem sengebåse</a:t>
                      </a:r>
                      <a:endParaRPr lang="da-DK" sz="1100" b="0"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16926340"/>
                  </a:ext>
                </a:extLst>
              </a:tr>
              <a:tr h="0">
                <a:tc>
                  <a:txBody>
                    <a:bodyPr/>
                    <a:lstStyle/>
                    <a:p>
                      <a:r>
                        <a:rPr lang="da-DK" sz="1000" b="0">
                          <a:solidFill>
                            <a:schemeClr val="tx1"/>
                          </a:solidFill>
                          <a:effectLst/>
                        </a:rPr>
                        <a:t>1) 2,10 m for ungdyr under 150 kg.</a:t>
                      </a:r>
                      <a:endParaRPr lang="da-DK" sz="1100" b="0">
                        <a:solidFill>
                          <a:schemeClr val="tx1"/>
                        </a:solidFill>
                        <a:effectLst/>
                      </a:endParaRPr>
                    </a:p>
                    <a:p>
                      <a:r>
                        <a:rPr lang="da-DK" sz="1000" b="0">
                          <a:solidFill>
                            <a:schemeClr val="tx1"/>
                          </a:solidFill>
                          <a:effectLst/>
                        </a:rPr>
                        <a:t>2) 2,35 m for ungdyr mellem 150-200 kg.</a:t>
                      </a:r>
                      <a:endParaRPr lang="da-DK" sz="1100" b="0">
                        <a:solidFill>
                          <a:schemeClr val="tx1"/>
                        </a:solidFill>
                        <a:effectLst/>
                      </a:endParaRPr>
                    </a:p>
                    <a:p>
                      <a:r>
                        <a:rPr lang="da-DK" sz="1000" b="0">
                          <a:solidFill>
                            <a:schemeClr val="tx1"/>
                          </a:solidFill>
                          <a:effectLst/>
                        </a:rPr>
                        <a:t>3) 2,80 m for ungdyr mellem 200-300 kg.</a:t>
                      </a:r>
                      <a:endParaRPr lang="da-DK" sz="1100" b="0">
                        <a:solidFill>
                          <a:schemeClr val="tx1"/>
                        </a:solidFill>
                        <a:effectLst/>
                      </a:endParaRPr>
                    </a:p>
                    <a:p>
                      <a:r>
                        <a:rPr lang="da-DK" sz="1000" b="0">
                          <a:solidFill>
                            <a:schemeClr val="tx1"/>
                          </a:solidFill>
                          <a:effectLst/>
                        </a:rPr>
                        <a:t>4) 3,15 m for ungdyr mellem 300-400 kg.</a:t>
                      </a:r>
                      <a:endParaRPr lang="da-DK" sz="1100" b="0">
                        <a:solidFill>
                          <a:schemeClr val="tx1"/>
                        </a:solidFill>
                        <a:effectLst/>
                      </a:endParaRPr>
                    </a:p>
                    <a:p>
                      <a:r>
                        <a:rPr lang="da-DK" sz="1000" b="0">
                          <a:solidFill>
                            <a:schemeClr val="tx1"/>
                          </a:solidFill>
                          <a:effectLst/>
                        </a:rPr>
                        <a:t>5) 3,50 m for ungdyr mellem 400-500 kg.</a:t>
                      </a:r>
                      <a:endParaRPr lang="da-DK" sz="1100" b="0">
                        <a:solidFill>
                          <a:schemeClr val="tx1"/>
                        </a:solidFill>
                        <a:effectLst/>
                      </a:endParaRPr>
                    </a:p>
                    <a:p>
                      <a:pPr>
                        <a:lnSpc>
                          <a:spcPct val="107000"/>
                        </a:lnSpc>
                        <a:spcAft>
                          <a:spcPts val="800"/>
                        </a:spcAft>
                      </a:pPr>
                      <a:r>
                        <a:rPr lang="da-DK" sz="1000" b="0">
                          <a:solidFill>
                            <a:schemeClr val="tx1"/>
                          </a:solidFill>
                          <a:effectLst/>
                        </a:rPr>
                        <a:t>6) 3,60 m for ungdyr over 500 kg.</a:t>
                      </a:r>
                      <a:endParaRPr lang="da-DK" sz="1100" b="0">
                        <a:solidFill>
                          <a:schemeClr val="tx1"/>
                        </a:solidFill>
                        <a:effectLst/>
                      </a:endParaRPr>
                    </a:p>
                    <a:p>
                      <a:r>
                        <a:rPr lang="da-DK" sz="1000" b="0">
                          <a:solidFill>
                            <a:schemeClr val="tx1"/>
                          </a:solidFill>
                          <a:effectLst/>
                        </a:rPr>
                        <a:t> </a:t>
                      </a:r>
                      <a:endParaRPr lang="da-DK" sz="1100" b="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a:txBody>
                    <a:bodyPr/>
                    <a:lstStyle/>
                    <a:p>
                      <a:r>
                        <a:rPr lang="da-DK" sz="1000" b="0" dirty="0">
                          <a:solidFill>
                            <a:schemeClr val="tx1"/>
                          </a:solidFill>
                          <a:effectLst/>
                        </a:rPr>
                        <a:t>1) 1,10 m for ungdyr under 150 kg.</a:t>
                      </a:r>
                      <a:endParaRPr lang="da-DK" sz="1100" b="0" dirty="0">
                        <a:solidFill>
                          <a:schemeClr val="tx1"/>
                        </a:solidFill>
                        <a:effectLst/>
                      </a:endParaRPr>
                    </a:p>
                    <a:p>
                      <a:r>
                        <a:rPr lang="da-DK" sz="1000" b="0" dirty="0">
                          <a:solidFill>
                            <a:schemeClr val="tx1"/>
                          </a:solidFill>
                          <a:effectLst/>
                        </a:rPr>
                        <a:t>2) 1,20 m for ungdyr mellem 150-200 kg.</a:t>
                      </a:r>
                      <a:endParaRPr lang="da-DK" sz="1100" b="0" dirty="0">
                        <a:solidFill>
                          <a:schemeClr val="tx1"/>
                        </a:solidFill>
                        <a:effectLst/>
                      </a:endParaRPr>
                    </a:p>
                    <a:p>
                      <a:r>
                        <a:rPr lang="da-DK" sz="1000" b="0" dirty="0">
                          <a:solidFill>
                            <a:schemeClr val="tx1"/>
                          </a:solidFill>
                          <a:effectLst/>
                        </a:rPr>
                        <a:t>3) 1,30 m for ungdyr mellem 200-300 kg.</a:t>
                      </a:r>
                      <a:endParaRPr lang="da-DK" sz="1100" b="0" dirty="0">
                        <a:solidFill>
                          <a:schemeClr val="tx1"/>
                        </a:solidFill>
                        <a:effectLst/>
                      </a:endParaRPr>
                    </a:p>
                    <a:p>
                      <a:r>
                        <a:rPr lang="da-DK" sz="1000" b="0" dirty="0">
                          <a:solidFill>
                            <a:schemeClr val="tx1"/>
                          </a:solidFill>
                          <a:effectLst/>
                        </a:rPr>
                        <a:t>4) 1,50 m for ungdyr mellem 300-400 kg.</a:t>
                      </a:r>
                      <a:endParaRPr lang="da-DK" sz="1100" b="0" dirty="0">
                        <a:solidFill>
                          <a:schemeClr val="tx1"/>
                        </a:solidFill>
                        <a:effectLst/>
                      </a:endParaRPr>
                    </a:p>
                    <a:p>
                      <a:r>
                        <a:rPr lang="da-DK" sz="1000" b="0" dirty="0">
                          <a:solidFill>
                            <a:schemeClr val="tx1"/>
                          </a:solidFill>
                          <a:effectLst/>
                        </a:rPr>
                        <a:t>5) 1,90 m for ungdyr mellem 400-500 kg.</a:t>
                      </a:r>
                      <a:endParaRPr lang="da-DK" sz="1100" b="0" dirty="0">
                        <a:solidFill>
                          <a:schemeClr val="tx1"/>
                        </a:solidFill>
                        <a:effectLst/>
                      </a:endParaRPr>
                    </a:p>
                    <a:p>
                      <a:r>
                        <a:rPr lang="da-DK" sz="1000" b="0" dirty="0">
                          <a:solidFill>
                            <a:schemeClr val="tx1"/>
                          </a:solidFill>
                          <a:effectLst/>
                        </a:rPr>
                        <a:t>6) 2,20 m for ungdyr over 500 kg.</a:t>
                      </a:r>
                      <a:endParaRPr lang="da-DK" sz="11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205486467"/>
                  </a:ext>
                </a:extLst>
              </a:tr>
              <a:tr h="0">
                <a:tc>
                  <a:txBody>
                    <a:bodyPr/>
                    <a:lstStyle/>
                    <a:p>
                      <a:r>
                        <a:rPr lang="da-DK" sz="1000" b="0" u="sng" dirty="0">
                          <a:solidFill>
                            <a:schemeClr val="tx1"/>
                          </a:solidFill>
                          <a:effectLst/>
                        </a:rPr>
                        <a:t>Senge i dobbeltrække (fri foran)</a:t>
                      </a:r>
                      <a:endParaRPr lang="da-DK" sz="1100" b="0"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a:txBody>
                    <a:bodyPr/>
                    <a:lstStyle/>
                    <a:p>
                      <a:r>
                        <a:rPr lang="da-DK" sz="1000" b="0" u="sng" dirty="0">
                          <a:solidFill>
                            <a:schemeClr val="tx1"/>
                          </a:solidFill>
                          <a:effectLst/>
                        </a:rPr>
                        <a:t>Senge ved væg foran(spærret)</a:t>
                      </a:r>
                      <a:endParaRPr lang="da-DK" sz="1100" b="0"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074397558"/>
                  </a:ext>
                </a:extLst>
              </a:tr>
              <a:tr h="0">
                <a:tc>
                  <a:txBody>
                    <a:bodyPr/>
                    <a:lstStyle/>
                    <a:p>
                      <a:r>
                        <a:rPr lang="da-DK" sz="1000" b="0" dirty="0">
                          <a:solidFill>
                            <a:schemeClr val="tx1"/>
                          </a:solidFill>
                          <a:effectLst/>
                        </a:rPr>
                        <a:t>1) 1,40 m for ungdyr under 150 kg.</a:t>
                      </a:r>
                      <a:endParaRPr lang="da-DK" sz="1100" b="0" dirty="0">
                        <a:solidFill>
                          <a:schemeClr val="tx1"/>
                        </a:solidFill>
                        <a:effectLst/>
                      </a:endParaRPr>
                    </a:p>
                    <a:p>
                      <a:r>
                        <a:rPr lang="da-DK" sz="1000" b="0" dirty="0">
                          <a:solidFill>
                            <a:schemeClr val="tx1"/>
                          </a:solidFill>
                          <a:effectLst/>
                        </a:rPr>
                        <a:t>2) 1,50 m for ungdyr mellem 150-200 kg.</a:t>
                      </a:r>
                      <a:endParaRPr lang="da-DK" sz="1100" b="0" dirty="0">
                        <a:solidFill>
                          <a:schemeClr val="tx1"/>
                        </a:solidFill>
                        <a:effectLst/>
                      </a:endParaRPr>
                    </a:p>
                    <a:p>
                      <a:r>
                        <a:rPr lang="da-DK" sz="1000" b="0" dirty="0">
                          <a:solidFill>
                            <a:schemeClr val="tx1"/>
                          </a:solidFill>
                          <a:effectLst/>
                        </a:rPr>
                        <a:t>3) 1,60 m for ungdyr mellem 200-300 kg.</a:t>
                      </a:r>
                      <a:endParaRPr lang="da-DK" sz="1100" b="0" dirty="0">
                        <a:solidFill>
                          <a:schemeClr val="tx1"/>
                        </a:solidFill>
                        <a:effectLst/>
                      </a:endParaRPr>
                    </a:p>
                    <a:p>
                      <a:r>
                        <a:rPr lang="da-DK" sz="1000" b="0" dirty="0">
                          <a:solidFill>
                            <a:schemeClr val="tx1"/>
                          </a:solidFill>
                          <a:effectLst/>
                        </a:rPr>
                        <a:t>4) 1,80 m for ungdyr mellem 300-400 kg.</a:t>
                      </a:r>
                      <a:endParaRPr lang="da-DK" sz="1100" b="0" dirty="0">
                        <a:solidFill>
                          <a:schemeClr val="tx1"/>
                        </a:solidFill>
                        <a:effectLst/>
                      </a:endParaRPr>
                    </a:p>
                    <a:p>
                      <a:r>
                        <a:rPr lang="da-DK" sz="1000" b="0" dirty="0">
                          <a:solidFill>
                            <a:schemeClr val="tx1"/>
                          </a:solidFill>
                          <a:effectLst/>
                        </a:rPr>
                        <a:t>5) 2,00 m for ungdyr mellem 400-500 kg.</a:t>
                      </a:r>
                      <a:endParaRPr lang="da-DK" sz="1100" b="0" dirty="0">
                        <a:solidFill>
                          <a:schemeClr val="tx1"/>
                        </a:solidFill>
                        <a:effectLst/>
                      </a:endParaRPr>
                    </a:p>
                    <a:p>
                      <a:r>
                        <a:rPr lang="da-DK" sz="1000" b="0" dirty="0">
                          <a:solidFill>
                            <a:schemeClr val="tx1"/>
                          </a:solidFill>
                          <a:effectLst/>
                        </a:rPr>
                        <a:t>6) 2,25 m for ungdyr over 500 kg.</a:t>
                      </a:r>
                      <a:endParaRPr lang="da-DK" sz="11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a:txBody>
                    <a:bodyPr/>
                    <a:lstStyle/>
                    <a:p>
                      <a:r>
                        <a:rPr lang="da-DK" sz="1000" b="0" dirty="0">
                          <a:solidFill>
                            <a:schemeClr val="tx1"/>
                          </a:solidFill>
                          <a:effectLst/>
                        </a:rPr>
                        <a:t>1) 1,50 m for ungdyr under 150 kg.</a:t>
                      </a:r>
                      <a:endParaRPr lang="da-DK" sz="1100" b="0" dirty="0">
                        <a:solidFill>
                          <a:schemeClr val="tx1"/>
                        </a:solidFill>
                        <a:effectLst/>
                      </a:endParaRPr>
                    </a:p>
                    <a:p>
                      <a:r>
                        <a:rPr lang="da-DK" sz="1000" b="0" dirty="0">
                          <a:solidFill>
                            <a:schemeClr val="tx1"/>
                          </a:solidFill>
                          <a:effectLst/>
                        </a:rPr>
                        <a:t>2) 1,60 m for ungdyr mellem 150-200 kg.</a:t>
                      </a:r>
                      <a:endParaRPr lang="da-DK" sz="1100" b="0" dirty="0">
                        <a:solidFill>
                          <a:schemeClr val="tx1"/>
                        </a:solidFill>
                        <a:effectLst/>
                      </a:endParaRPr>
                    </a:p>
                    <a:p>
                      <a:r>
                        <a:rPr lang="da-DK" sz="1000" b="0" dirty="0">
                          <a:solidFill>
                            <a:schemeClr val="tx1"/>
                          </a:solidFill>
                          <a:effectLst/>
                        </a:rPr>
                        <a:t>3) 1,70 m for ungdyr mellem 200-300 kg.</a:t>
                      </a:r>
                      <a:endParaRPr lang="da-DK" sz="1100" b="0" dirty="0">
                        <a:solidFill>
                          <a:schemeClr val="tx1"/>
                        </a:solidFill>
                        <a:effectLst/>
                      </a:endParaRPr>
                    </a:p>
                    <a:p>
                      <a:r>
                        <a:rPr lang="da-DK" sz="1000" b="0" dirty="0">
                          <a:solidFill>
                            <a:schemeClr val="tx1"/>
                          </a:solidFill>
                          <a:effectLst/>
                        </a:rPr>
                        <a:t>4) 1,95 m for ungdyr mellem 300-400 kg.</a:t>
                      </a:r>
                      <a:endParaRPr lang="da-DK" sz="1100" b="0" dirty="0">
                        <a:solidFill>
                          <a:schemeClr val="tx1"/>
                        </a:solidFill>
                        <a:effectLst/>
                      </a:endParaRPr>
                    </a:p>
                    <a:p>
                      <a:r>
                        <a:rPr lang="da-DK" sz="1000" b="0" dirty="0">
                          <a:solidFill>
                            <a:schemeClr val="tx1"/>
                          </a:solidFill>
                          <a:effectLst/>
                        </a:rPr>
                        <a:t>5) 2,15 m for ungdyr mellem 400-500 kg.</a:t>
                      </a:r>
                      <a:endParaRPr lang="da-DK" sz="1100" b="0" dirty="0">
                        <a:solidFill>
                          <a:schemeClr val="tx1"/>
                        </a:solidFill>
                        <a:effectLst/>
                      </a:endParaRPr>
                    </a:p>
                    <a:p>
                      <a:r>
                        <a:rPr lang="da-DK" sz="1000" b="0" dirty="0">
                          <a:solidFill>
                            <a:schemeClr val="tx1"/>
                          </a:solidFill>
                          <a:effectLst/>
                        </a:rPr>
                        <a:t>6) 2,40 m for ungdyr mellem 500-600 kg.</a:t>
                      </a:r>
                      <a:endParaRPr lang="da-DK" sz="1100" b="0" dirty="0">
                        <a:solidFill>
                          <a:schemeClr val="tx1"/>
                        </a:solidFill>
                        <a:effectLst/>
                      </a:endParaRPr>
                    </a:p>
                    <a:p>
                      <a:r>
                        <a:rPr lang="da-DK" sz="1000" b="0" dirty="0">
                          <a:solidFill>
                            <a:schemeClr val="tx1"/>
                          </a:solidFill>
                          <a:effectLst/>
                        </a:rPr>
                        <a:t>7) 2,60 m for ungdyr over 600 kg.</a:t>
                      </a:r>
                      <a:endParaRPr lang="da-DK" sz="11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223901241"/>
                  </a:ext>
                </a:extLst>
              </a:tr>
            </a:tbl>
          </a:graphicData>
        </a:graphic>
      </p:graphicFrame>
      <p:sp>
        <p:nvSpPr>
          <p:cNvPr id="3" name="Titel 2">
            <a:extLst>
              <a:ext uri="{FF2B5EF4-FFF2-40B4-BE49-F238E27FC236}">
                <a16:creationId xmlns:a16="http://schemas.microsoft.com/office/drawing/2014/main" id="{CB1A2A37-2C49-4B3F-94E2-1F01241EBD2E}"/>
              </a:ext>
            </a:extLst>
          </p:cNvPr>
          <p:cNvSpPr>
            <a:spLocks noGrp="1"/>
          </p:cNvSpPr>
          <p:nvPr>
            <p:ph type="title"/>
          </p:nvPr>
        </p:nvSpPr>
        <p:spPr/>
        <p:txBody>
          <a:bodyPr/>
          <a:lstStyle/>
          <a:p>
            <a:r>
              <a:rPr lang="da-DK" sz="1800" dirty="0">
                <a:effectLst/>
                <a:latin typeface="Lato" panose="020F0502020204030203" pitchFamily="34" charset="0"/>
                <a:ea typeface="Times New Roman" panose="02020603050405020304" pitchFamily="18" charset="0"/>
                <a:cs typeface="Times New Roman" panose="02020603050405020304" pitchFamily="18" charset="0"/>
              </a:rPr>
              <a:t>Oversigt til sengebåsestalde – opdræt (krav fra 1.7.2034)</a:t>
            </a:r>
            <a:endParaRPr lang="da-DK" dirty="0"/>
          </a:p>
        </p:txBody>
      </p:sp>
    </p:spTree>
    <p:extLst>
      <p:ext uri="{BB962C8B-B14F-4D97-AF65-F5344CB8AC3E}">
        <p14:creationId xmlns:p14="http://schemas.microsoft.com/office/powerpoint/2010/main" val="831851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4640CE28-7A91-41EA-BF43-5AF9BD39BCFD}"/>
              </a:ext>
            </a:extLst>
          </p:cNvPr>
          <p:cNvSpPr>
            <a:spLocks noGrp="1"/>
          </p:cNvSpPr>
          <p:nvPr>
            <p:ph type="title"/>
          </p:nvPr>
        </p:nvSpPr>
        <p:spPr/>
        <p:txBody>
          <a:bodyPr/>
          <a:lstStyle/>
          <a:p>
            <a:r>
              <a:rPr lang="da-DK" dirty="0"/>
              <a:t>Mål – Stor race</a:t>
            </a:r>
          </a:p>
        </p:txBody>
      </p:sp>
      <p:sp>
        <p:nvSpPr>
          <p:cNvPr id="9" name="Tekstfelt 8">
            <a:extLst>
              <a:ext uri="{FF2B5EF4-FFF2-40B4-BE49-F238E27FC236}">
                <a16:creationId xmlns:a16="http://schemas.microsoft.com/office/drawing/2014/main" id="{8260C911-9ADE-9C6C-8D52-EC8A3EC7BCB0}"/>
              </a:ext>
            </a:extLst>
          </p:cNvPr>
          <p:cNvSpPr txBox="1"/>
          <p:nvPr/>
        </p:nvSpPr>
        <p:spPr>
          <a:xfrm>
            <a:off x="2236405" y="6276388"/>
            <a:ext cx="4791729" cy="854080"/>
          </a:xfrm>
          <a:prstGeom prst="rect">
            <a:avLst/>
          </a:prstGeom>
          <a:noFill/>
        </p:spPr>
        <p:txBody>
          <a:bodyPr wrap="square">
            <a:spAutoFit/>
          </a:bodyPr>
          <a:lstStyle/>
          <a:p>
            <a:r>
              <a:rPr lang="da-DK" sz="900" dirty="0">
                <a:effectLst/>
                <a:latin typeface="Arial" panose="020B0604020202020204" pitchFamily="34" charset="0"/>
                <a:ea typeface="Times New Roman" panose="02020603050405020304" pitchFamily="18" charset="0"/>
                <a:cs typeface="Times New Roman" panose="02020603050405020304" pitchFamily="18" charset="0"/>
              </a:rPr>
              <a:t>*      Krav gælder fra 1.7.2022</a:t>
            </a:r>
          </a:p>
          <a:p>
            <a:r>
              <a:rPr lang="da-DK" sz="900" dirty="0">
                <a:effectLst/>
                <a:latin typeface="Arial" panose="020B0604020202020204" pitchFamily="34" charset="0"/>
                <a:ea typeface="Times New Roman" panose="02020603050405020304" pitchFamily="18" charset="0"/>
                <a:cs typeface="Times New Roman" panose="02020603050405020304" pitchFamily="18" charset="0"/>
              </a:rPr>
              <a:t>**    Krav gælder fra 1.7.2024</a:t>
            </a:r>
          </a:p>
          <a:p>
            <a:r>
              <a:rPr lang="da-DK" sz="900" dirty="0">
                <a:effectLst/>
                <a:latin typeface="Arial" panose="020B0604020202020204" pitchFamily="34" charset="0"/>
                <a:ea typeface="Times New Roman" panose="02020603050405020304" pitchFamily="18" charset="0"/>
                <a:cs typeface="Times New Roman" panose="02020603050405020304" pitchFamily="18" charset="0"/>
              </a:rPr>
              <a:t>***   Krav at disse mål er der 1.7.2034 – ellers gælder krav til nybyggeri</a:t>
            </a:r>
            <a:r>
              <a:rPr lang="da-DK" sz="1050" dirty="0">
                <a:effectLst/>
                <a:latin typeface="Arial" panose="020B0604020202020204" pitchFamily="34" charset="0"/>
                <a:ea typeface="Times New Roman" panose="02020603050405020304" pitchFamily="18" charset="0"/>
                <a:cs typeface="Times New Roman" panose="02020603050405020304" pitchFamily="18" charset="0"/>
              </a:rPr>
              <a:t>. </a:t>
            </a:r>
          </a:p>
          <a:p>
            <a:r>
              <a:rPr lang="da-DK" sz="1400" dirty="0">
                <a:effectLst/>
                <a:latin typeface="Lato" panose="020F0502020204030203" pitchFamily="34" charset="0"/>
                <a:ea typeface="Times New Roman" panose="02020603050405020304" pitchFamily="18" charset="0"/>
                <a:cs typeface="Times New Roman" panose="02020603050405020304" pitchFamily="18" charset="0"/>
              </a:rPr>
              <a:t> </a:t>
            </a:r>
            <a:endParaRPr lang="da-DK"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a-DK" altLang="da-DK" sz="700" b="0" i="0" u="none" strike="noStrike" cap="none" normalizeH="0" baseline="0" dirty="0">
              <a:ln>
                <a:noFill/>
              </a:ln>
              <a:solidFill>
                <a:schemeClr val="tx1"/>
              </a:solidFill>
              <a:effectLst/>
            </a:endParaRPr>
          </a:p>
        </p:txBody>
      </p:sp>
      <p:graphicFrame>
        <p:nvGraphicFramePr>
          <p:cNvPr id="10" name="Tabel 9">
            <a:extLst>
              <a:ext uri="{FF2B5EF4-FFF2-40B4-BE49-F238E27FC236}">
                <a16:creationId xmlns:a16="http://schemas.microsoft.com/office/drawing/2014/main" id="{ED1CF12F-61EA-4A9D-2CDD-861FB89FBA0C}"/>
              </a:ext>
            </a:extLst>
          </p:cNvPr>
          <p:cNvGraphicFramePr>
            <a:graphicFrameLocks noGrp="1"/>
          </p:cNvGraphicFramePr>
          <p:nvPr>
            <p:extLst>
              <p:ext uri="{D42A27DB-BD31-4B8C-83A1-F6EECF244321}">
                <p14:modId xmlns:p14="http://schemas.microsoft.com/office/powerpoint/2010/main" val="3264699131"/>
              </p:ext>
            </p:extLst>
          </p:nvPr>
        </p:nvGraphicFramePr>
        <p:xfrm>
          <a:off x="2290066" y="1491040"/>
          <a:ext cx="4575666" cy="4751633"/>
        </p:xfrm>
        <a:graphic>
          <a:graphicData uri="http://schemas.openxmlformats.org/drawingml/2006/table">
            <a:tbl>
              <a:tblPr firstRow="1" firstCol="1" bandRow="1">
                <a:tableStyleId>{5C22544A-7EE6-4342-B048-85BDC9FD1C3A}</a:tableStyleId>
              </a:tblPr>
              <a:tblGrid>
                <a:gridCol w="1904564">
                  <a:extLst>
                    <a:ext uri="{9D8B030D-6E8A-4147-A177-3AD203B41FA5}">
                      <a16:colId xmlns:a16="http://schemas.microsoft.com/office/drawing/2014/main" val="2144472315"/>
                    </a:ext>
                  </a:extLst>
                </a:gridCol>
                <a:gridCol w="1335888">
                  <a:extLst>
                    <a:ext uri="{9D8B030D-6E8A-4147-A177-3AD203B41FA5}">
                      <a16:colId xmlns:a16="http://schemas.microsoft.com/office/drawing/2014/main" val="3236423449"/>
                    </a:ext>
                  </a:extLst>
                </a:gridCol>
                <a:gridCol w="1335214">
                  <a:extLst>
                    <a:ext uri="{9D8B030D-6E8A-4147-A177-3AD203B41FA5}">
                      <a16:colId xmlns:a16="http://schemas.microsoft.com/office/drawing/2014/main" val="3985630834"/>
                    </a:ext>
                  </a:extLst>
                </a:gridCol>
              </a:tblGrid>
              <a:tr h="453690">
                <a:tc>
                  <a:txBody>
                    <a:bodyPr/>
                    <a:lstStyle/>
                    <a:p>
                      <a:pPr>
                        <a:lnSpc>
                          <a:spcPct val="115000"/>
                        </a:lnSpc>
                      </a:pPr>
                      <a:r>
                        <a:rPr lang="da-DK" sz="1300">
                          <a:effectLst/>
                        </a:rPr>
                        <a:t>Stor race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Krav nybyggeri (stalde bygget efter 2010)</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Krav til stald fra før 2010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1066367232"/>
                  </a:ext>
                </a:extLst>
              </a:tr>
              <a:tr h="142854">
                <a:tc>
                  <a:txBody>
                    <a:bodyPr/>
                    <a:lstStyle/>
                    <a:p>
                      <a:pPr>
                        <a:lnSpc>
                          <a:spcPct val="115000"/>
                        </a:lnSpc>
                      </a:pPr>
                      <a:r>
                        <a:rPr lang="da-DK" sz="800">
                          <a:effectLst/>
                        </a:rPr>
                        <a:t>Sengebåse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3178793794"/>
                  </a:ext>
                </a:extLst>
              </a:tr>
              <a:tr h="142854">
                <a:tc>
                  <a:txBody>
                    <a:bodyPr/>
                    <a:lstStyle/>
                    <a:p>
                      <a:pPr>
                        <a:lnSpc>
                          <a:spcPct val="115000"/>
                        </a:lnSpc>
                      </a:pPr>
                      <a:r>
                        <a:rPr lang="da-DK" sz="800">
                          <a:effectLst/>
                        </a:rPr>
                        <a:t>Antal sengebåse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145789174"/>
                  </a:ext>
                </a:extLst>
              </a:tr>
              <a:tr h="142854">
                <a:tc>
                  <a:txBody>
                    <a:bodyPr/>
                    <a:lstStyle/>
                    <a:p>
                      <a:pPr>
                        <a:lnSpc>
                          <a:spcPct val="115000"/>
                        </a:lnSpc>
                      </a:pPr>
                      <a:r>
                        <a:rPr lang="da-DK" sz="800">
                          <a:effectLst/>
                        </a:rPr>
                        <a:t>Antal rækker sengebåse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713036029"/>
                  </a:ext>
                </a:extLst>
              </a:tr>
              <a:tr h="142854">
                <a:tc>
                  <a:txBody>
                    <a:bodyPr/>
                    <a:lstStyle/>
                    <a:p>
                      <a:pPr>
                        <a:lnSpc>
                          <a:spcPct val="115000"/>
                        </a:lnSpc>
                      </a:pPr>
                      <a:r>
                        <a:rPr lang="da-DK" sz="800">
                          <a:effectLst/>
                        </a:rPr>
                        <a:t>Antal senge i ø</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20/15 (stk)</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20/15 (stk)***</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564684802"/>
                  </a:ext>
                </a:extLst>
              </a:tr>
              <a:tr h="142854">
                <a:tc>
                  <a:txBody>
                    <a:bodyPr/>
                    <a:lstStyle/>
                    <a:p>
                      <a:pPr>
                        <a:lnSpc>
                          <a:spcPct val="115000"/>
                        </a:lnSpc>
                      </a:pPr>
                      <a:r>
                        <a:rPr lang="da-DK" sz="800">
                          <a:effectLst/>
                        </a:rPr>
                        <a:t>Blindgyde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7 senge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7 senge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181222815"/>
                  </a:ext>
                </a:extLst>
              </a:tr>
              <a:tr h="142854">
                <a:tc>
                  <a:txBody>
                    <a:bodyPr/>
                    <a:lstStyle/>
                    <a:p>
                      <a:pPr>
                        <a:lnSpc>
                          <a:spcPct val="115000"/>
                        </a:lnSpc>
                      </a:pPr>
                      <a:r>
                        <a:rPr lang="da-DK" sz="800">
                          <a:effectLst/>
                        </a:rPr>
                        <a:t>Bredde af sengebåse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1,25m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1,25m***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321546637"/>
                  </a:ext>
                </a:extLst>
              </a:tr>
              <a:tr h="142854">
                <a:tc>
                  <a:txBody>
                    <a:bodyPr/>
                    <a:lstStyle/>
                    <a:p>
                      <a:pPr>
                        <a:lnSpc>
                          <a:spcPct val="115000"/>
                        </a:lnSpc>
                      </a:pPr>
                      <a:r>
                        <a:rPr lang="da-DK" sz="800">
                          <a:effectLst/>
                        </a:rPr>
                        <a:t>Længde af sengebåse – væg</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3,00m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2,60m***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1021838158"/>
                  </a:ext>
                </a:extLst>
              </a:tr>
              <a:tr h="142854">
                <a:tc>
                  <a:txBody>
                    <a:bodyPr/>
                    <a:lstStyle/>
                    <a:p>
                      <a:pPr>
                        <a:lnSpc>
                          <a:spcPct val="115000"/>
                        </a:lnSpc>
                      </a:pPr>
                      <a:r>
                        <a:rPr lang="da-DK" sz="800">
                          <a:effectLst/>
                        </a:rPr>
                        <a:t>Længde af sengebåse – fri</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2,85m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2,45m***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623771406"/>
                  </a:ext>
                </a:extLst>
              </a:tr>
              <a:tr h="142854">
                <a:tc>
                  <a:txBody>
                    <a:bodyPr/>
                    <a:lstStyle/>
                    <a:p>
                      <a:pP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532669857"/>
                  </a:ext>
                </a:extLst>
              </a:tr>
              <a:tr h="142854">
                <a:tc>
                  <a:txBody>
                    <a:bodyPr/>
                    <a:lstStyle/>
                    <a:p>
                      <a:pPr>
                        <a:lnSpc>
                          <a:spcPct val="115000"/>
                        </a:lnSpc>
                      </a:pPr>
                      <a:r>
                        <a:rPr lang="da-DK" sz="800">
                          <a:effectLst/>
                        </a:rPr>
                        <a:t>Gange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3326456223"/>
                  </a:ext>
                </a:extLst>
              </a:tr>
              <a:tr h="142854">
                <a:tc>
                  <a:txBody>
                    <a:bodyPr/>
                    <a:lstStyle/>
                    <a:p>
                      <a:pPr>
                        <a:lnSpc>
                          <a:spcPct val="115000"/>
                        </a:lnSpc>
                      </a:pPr>
                      <a:r>
                        <a:rPr lang="da-DK" sz="800">
                          <a:effectLst/>
                        </a:rPr>
                        <a:t>Mellem sengebåse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2,60m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2,40m***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3234590178"/>
                  </a:ext>
                </a:extLst>
              </a:tr>
              <a:tr h="142854">
                <a:tc>
                  <a:txBody>
                    <a:bodyPr/>
                    <a:lstStyle/>
                    <a:p>
                      <a:pPr>
                        <a:lnSpc>
                          <a:spcPct val="115000"/>
                        </a:lnSpc>
                      </a:pPr>
                      <a:r>
                        <a:rPr lang="da-DK" sz="800">
                          <a:effectLst/>
                        </a:rPr>
                        <a:t>Ædeplads  - 1rk</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3,40m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3,40m***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1181813687"/>
                  </a:ext>
                </a:extLst>
              </a:tr>
              <a:tr h="142854">
                <a:tc>
                  <a:txBody>
                    <a:bodyPr/>
                    <a:lstStyle/>
                    <a:p>
                      <a:pPr>
                        <a:lnSpc>
                          <a:spcPct val="115000"/>
                        </a:lnSpc>
                      </a:pPr>
                      <a:r>
                        <a:rPr lang="da-DK" sz="800">
                          <a:effectLst/>
                        </a:rPr>
                        <a:t>Ædeplads – 2 rk</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3,40m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3,40m***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949568331"/>
                  </a:ext>
                </a:extLst>
              </a:tr>
              <a:tr h="142854">
                <a:tc>
                  <a:txBody>
                    <a:bodyPr/>
                    <a:lstStyle/>
                    <a:p>
                      <a:pPr>
                        <a:lnSpc>
                          <a:spcPct val="115000"/>
                        </a:lnSpc>
                      </a:pPr>
                      <a:r>
                        <a:rPr lang="da-DK" sz="800">
                          <a:effectLst/>
                        </a:rPr>
                        <a:t>Ædeplads – 3 rk</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4,00m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3,60m***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3279594049"/>
                  </a:ext>
                </a:extLst>
              </a:tr>
              <a:tr h="142854">
                <a:tc>
                  <a:txBody>
                    <a:bodyPr/>
                    <a:lstStyle/>
                    <a:p>
                      <a:pPr>
                        <a:lnSpc>
                          <a:spcPct val="115000"/>
                        </a:lnSpc>
                      </a:pPr>
                      <a:r>
                        <a:rPr lang="da-DK" sz="800">
                          <a:effectLst/>
                        </a:rPr>
                        <a:t>Ædeplads – o. 3 rk</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4,00m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3,60m***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1278734183"/>
                  </a:ext>
                </a:extLst>
              </a:tr>
              <a:tr h="298031">
                <a:tc>
                  <a:txBody>
                    <a:bodyPr/>
                    <a:lstStyle/>
                    <a:p>
                      <a:pPr>
                        <a:lnSpc>
                          <a:spcPct val="115000"/>
                        </a:lnSpc>
                      </a:pPr>
                      <a:r>
                        <a:rPr lang="da-DK" sz="800">
                          <a:effectLst/>
                        </a:rPr>
                        <a:t>Tværgang</a:t>
                      </a:r>
                      <a:endParaRPr lang="da-DK" sz="1000">
                        <a:effectLst/>
                      </a:endParaRPr>
                    </a:p>
                    <a:p>
                      <a:pPr>
                        <a:lnSpc>
                          <a:spcPct val="115000"/>
                        </a:lnSpc>
                      </a:pPr>
                      <a:r>
                        <a:rPr lang="da-DK" sz="800">
                          <a:effectLst/>
                        </a:rPr>
                        <a:t>Højst 3 rk/flere end 3rk</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2,50m / 5,00m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nchor="ctr"/>
                </a:tc>
                <a:tc>
                  <a:txBody>
                    <a:bodyPr/>
                    <a:lstStyle/>
                    <a:p>
                      <a:pPr algn="ctr">
                        <a:lnSpc>
                          <a:spcPct val="115000"/>
                        </a:lnSpc>
                      </a:pPr>
                      <a:r>
                        <a:rPr lang="da-DK" sz="800">
                          <a:effectLst/>
                        </a:rPr>
                        <a:t>2,50m / 5,00m***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nchor="ctr"/>
                </a:tc>
                <a:extLst>
                  <a:ext uri="{0D108BD9-81ED-4DB2-BD59-A6C34878D82A}">
                    <a16:rowId xmlns:a16="http://schemas.microsoft.com/office/drawing/2014/main" val="2619220428"/>
                  </a:ext>
                </a:extLst>
              </a:tr>
              <a:tr h="142854">
                <a:tc>
                  <a:txBody>
                    <a:bodyPr/>
                    <a:lstStyle/>
                    <a:p>
                      <a:pPr>
                        <a:lnSpc>
                          <a:spcPct val="115000"/>
                        </a:lnSpc>
                      </a:pPr>
                      <a:r>
                        <a:rPr lang="da-DK" sz="800">
                          <a:effectLst/>
                        </a:rPr>
                        <a:t>Tværgang vand el. børste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4,00m / 5,50m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4,00m / 5,50m***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3994600354"/>
                  </a:ext>
                </a:extLst>
              </a:tr>
              <a:tr h="142854">
                <a:tc>
                  <a:txBody>
                    <a:bodyPr/>
                    <a:lstStyle/>
                    <a:p>
                      <a:pPr>
                        <a:lnSpc>
                          <a:spcPct val="115000"/>
                        </a:lnSpc>
                      </a:pPr>
                      <a:r>
                        <a:rPr lang="da-DK" sz="800">
                          <a:effectLst/>
                        </a:rPr>
                        <a:t>Tværgang vand og børste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5,00m / 6,00m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5,00m / 6,00m***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498431994"/>
                  </a:ext>
                </a:extLst>
              </a:tr>
              <a:tr h="142854">
                <a:tc>
                  <a:txBody>
                    <a:bodyPr/>
                    <a:lstStyle/>
                    <a:p>
                      <a:pP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69594033"/>
                  </a:ext>
                </a:extLst>
              </a:tr>
              <a:tr h="142854">
                <a:tc>
                  <a:txBody>
                    <a:bodyPr/>
                    <a:lstStyle/>
                    <a:p>
                      <a:pPr>
                        <a:lnSpc>
                          <a:spcPct val="115000"/>
                        </a:lnSpc>
                      </a:pPr>
                      <a:r>
                        <a:rPr lang="da-DK" sz="800">
                          <a:effectLst/>
                        </a:rPr>
                        <a:t>Velfærd</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318537140"/>
                  </a:ext>
                </a:extLst>
              </a:tr>
              <a:tr h="142854">
                <a:tc>
                  <a:txBody>
                    <a:bodyPr/>
                    <a:lstStyle/>
                    <a:p>
                      <a:pPr>
                        <a:lnSpc>
                          <a:spcPct val="115000"/>
                        </a:lnSpc>
                      </a:pPr>
                      <a:r>
                        <a:rPr lang="da-DK" sz="800">
                          <a:effectLst/>
                        </a:rPr>
                        <a:t>Sygepladser ungdyr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29263296"/>
                  </a:ext>
                </a:extLst>
              </a:tr>
              <a:tr h="142854">
                <a:tc>
                  <a:txBody>
                    <a:bodyPr/>
                    <a:lstStyle/>
                    <a:p>
                      <a:pPr>
                        <a:lnSpc>
                          <a:spcPct val="115000"/>
                        </a:lnSpc>
                      </a:pPr>
                      <a:r>
                        <a:rPr lang="da-DK" sz="800">
                          <a:effectLst/>
                        </a:rPr>
                        <a:t>Sygepladser 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1/100køer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1/100køer**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064221233"/>
                  </a:ext>
                </a:extLst>
              </a:tr>
              <a:tr h="142854">
                <a:tc>
                  <a:txBody>
                    <a:bodyPr/>
                    <a:lstStyle/>
                    <a:p>
                      <a:pPr>
                        <a:lnSpc>
                          <a:spcPct val="115000"/>
                        </a:lnSpc>
                      </a:pPr>
                      <a:r>
                        <a:rPr lang="da-DK" sz="800">
                          <a:effectLst/>
                        </a:rPr>
                        <a:t>Kælvningspladser – enkelt</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Min. 2/100køer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Min. 2/100køer**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3510386355"/>
                  </a:ext>
                </a:extLst>
              </a:tr>
              <a:tr h="142854">
                <a:tc>
                  <a:txBody>
                    <a:bodyPr/>
                    <a:lstStyle/>
                    <a:p>
                      <a:pPr>
                        <a:lnSpc>
                          <a:spcPct val="115000"/>
                        </a:lnSpc>
                      </a:pPr>
                      <a:r>
                        <a:rPr lang="da-DK" sz="800">
                          <a:effectLst/>
                        </a:rPr>
                        <a:t>Kælvningspladser – fælles</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2/100køer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2/100køer**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007843204"/>
                  </a:ext>
                </a:extLst>
              </a:tr>
              <a:tr h="142854">
                <a:tc>
                  <a:txBody>
                    <a:bodyPr/>
                    <a:lstStyle/>
                    <a:p>
                      <a:pPr>
                        <a:lnSpc>
                          <a:spcPct val="115000"/>
                        </a:lnSpc>
                      </a:pPr>
                      <a:r>
                        <a:rPr lang="da-DK" sz="800">
                          <a:effectLst/>
                        </a:rPr>
                        <a:t>Vandkar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10 cm/ko</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10 cm/ko**</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443228045"/>
                  </a:ext>
                </a:extLst>
              </a:tr>
              <a:tr h="142854">
                <a:tc>
                  <a:txBody>
                    <a:bodyPr/>
                    <a:lstStyle/>
                    <a:p>
                      <a:pPr>
                        <a:lnSpc>
                          <a:spcPct val="115000"/>
                        </a:lnSpc>
                      </a:pPr>
                      <a:r>
                        <a:rPr lang="da-DK" sz="800">
                          <a:effectLst/>
                        </a:rPr>
                        <a:t>Kobørster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1/50køer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1/50køer*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826610640"/>
                  </a:ext>
                </a:extLst>
              </a:tr>
              <a:tr h="142854">
                <a:tc>
                  <a:txBody>
                    <a:bodyPr/>
                    <a:lstStyle/>
                    <a:p>
                      <a:pPr>
                        <a:lnSpc>
                          <a:spcPct val="115000"/>
                        </a:lnSpc>
                      </a:pPr>
                      <a:r>
                        <a:rPr lang="da-DK" sz="800">
                          <a:effectLst/>
                        </a:rPr>
                        <a:t>Totalareal</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8m²/ko</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8m²/ko***</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368650597"/>
                  </a:ext>
                </a:extLst>
              </a:tr>
              <a:tr h="142854">
                <a:tc>
                  <a:txBody>
                    <a:bodyPr/>
                    <a:lstStyle/>
                    <a:p>
                      <a:pPr>
                        <a:lnSpc>
                          <a:spcPct val="115000"/>
                        </a:lnSpc>
                      </a:pPr>
                      <a:r>
                        <a:rPr lang="da-DK" sz="800">
                          <a:effectLst/>
                        </a:rPr>
                        <a:t>Hvileareal i dybstrøelsen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6,5m²/ko</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6,5m²/ko***</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513125577"/>
                  </a:ext>
                </a:extLst>
              </a:tr>
              <a:tr h="142854">
                <a:tc>
                  <a:txBody>
                    <a:bodyPr/>
                    <a:lstStyle/>
                    <a:p>
                      <a:pPr>
                        <a:lnSpc>
                          <a:spcPct val="115000"/>
                        </a:lnSpc>
                      </a:pPr>
                      <a:r>
                        <a:rPr lang="da-DK" sz="800">
                          <a:effectLst/>
                        </a:rPr>
                        <a:t>Areal på opsamlingsplads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1,5m²/ko</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dirty="0">
                          <a:effectLst/>
                        </a:rPr>
                        <a:t>1,5m²/ko***</a:t>
                      </a:r>
                      <a:endParaRPr lang="da-DK"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3029685455"/>
                  </a:ext>
                </a:extLst>
              </a:tr>
            </a:tbl>
          </a:graphicData>
        </a:graphic>
      </p:graphicFrame>
    </p:spTree>
    <p:extLst>
      <p:ext uri="{BB962C8B-B14F-4D97-AF65-F5344CB8AC3E}">
        <p14:creationId xmlns:p14="http://schemas.microsoft.com/office/powerpoint/2010/main" val="760329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82C5BB04-10B1-314B-FC75-27B8C6A90073}"/>
              </a:ext>
            </a:extLst>
          </p:cNvPr>
          <p:cNvSpPr>
            <a:spLocks noGrp="1"/>
          </p:cNvSpPr>
          <p:nvPr>
            <p:ph type="title"/>
          </p:nvPr>
        </p:nvSpPr>
        <p:spPr/>
        <p:txBody>
          <a:bodyPr/>
          <a:lstStyle/>
          <a:p>
            <a:r>
              <a:rPr lang="da-DK" dirty="0"/>
              <a:t>Mål – Lille race		</a:t>
            </a:r>
          </a:p>
        </p:txBody>
      </p:sp>
      <p:sp>
        <p:nvSpPr>
          <p:cNvPr id="7" name="Tekstfelt 6">
            <a:extLst>
              <a:ext uri="{FF2B5EF4-FFF2-40B4-BE49-F238E27FC236}">
                <a16:creationId xmlns:a16="http://schemas.microsoft.com/office/drawing/2014/main" id="{9C3654C6-A225-0BC9-57D2-C5501472EFF3}"/>
              </a:ext>
            </a:extLst>
          </p:cNvPr>
          <p:cNvSpPr txBox="1"/>
          <p:nvPr/>
        </p:nvSpPr>
        <p:spPr>
          <a:xfrm>
            <a:off x="2309730" y="6276390"/>
            <a:ext cx="4791729" cy="854080"/>
          </a:xfrm>
          <a:prstGeom prst="rect">
            <a:avLst/>
          </a:prstGeom>
          <a:noFill/>
        </p:spPr>
        <p:txBody>
          <a:bodyPr wrap="square">
            <a:spAutoFit/>
          </a:bodyPr>
          <a:lstStyle/>
          <a:p>
            <a:r>
              <a:rPr lang="da-DK" sz="900" dirty="0">
                <a:effectLst/>
                <a:latin typeface="Arial" panose="020B0604020202020204" pitchFamily="34" charset="0"/>
                <a:ea typeface="Times New Roman" panose="02020603050405020304" pitchFamily="18" charset="0"/>
                <a:cs typeface="Times New Roman" panose="02020603050405020304" pitchFamily="18" charset="0"/>
              </a:rPr>
              <a:t>*      Krav gælder fra 1.7.2022</a:t>
            </a:r>
          </a:p>
          <a:p>
            <a:r>
              <a:rPr lang="da-DK" sz="900" dirty="0">
                <a:effectLst/>
                <a:latin typeface="Arial" panose="020B0604020202020204" pitchFamily="34" charset="0"/>
                <a:ea typeface="Times New Roman" panose="02020603050405020304" pitchFamily="18" charset="0"/>
                <a:cs typeface="Times New Roman" panose="02020603050405020304" pitchFamily="18" charset="0"/>
              </a:rPr>
              <a:t>**    Krav gælder fra 1.7.2024</a:t>
            </a:r>
          </a:p>
          <a:p>
            <a:r>
              <a:rPr lang="da-DK" sz="900" dirty="0">
                <a:effectLst/>
                <a:latin typeface="Arial" panose="020B0604020202020204" pitchFamily="34" charset="0"/>
                <a:ea typeface="Times New Roman" panose="02020603050405020304" pitchFamily="18" charset="0"/>
                <a:cs typeface="Times New Roman" panose="02020603050405020304" pitchFamily="18" charset="0"/>
              </a:rPr>
              <a:t>***   Krav at disse mål er der 1.7.2034 – ellers gælder krav til nybyggeri</a:t>
            </a:r>
            <a:r>
              <a:rPr lang="da-DK" sz="1050" dirty="0">
                <a:effectLst/>
                <a:latin typeface="Arial" panose="020B0604020202020204" pitchFamily="34" charset="0"/>
                <a:ea typeface="Times New Roman" panose="02020603050405020304" pitchFamily="18" charset="0"/>
                <a:cs typeface="Times New Roman" panose="02020603050405020304" pitchFamily="18" charset="0"/>
              </a:rPr>
              <a:t>. </a:t>
            </a:r>
          </a:p>
          <a:p>
            <a:r>
              <a:rPr lang="da-DK" sz="1400" dirty="0">
                <a:effectLst/>
                <a:latin typeface="Lato" panose="020F0502020204030203" pitchFamily="34" charset="0"/>
                <a:ea typeface="Times New Roman" panose="02020603050405020304" pitchFamily="18" charset="0"/>
                <a:cs typeface="Times New Roman" panose="02020603050405020304" pitchFamily="18" charset="0"/>
              </a:rPr>
              <a:t> </a:t>
            </a:r>
            <a:endParaRPr lang="da-DK"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a-DK" altLang="da-DK" sz="700" b="0" i="0" u="none" strike="noStrike" cap="none" normalizeH="0" baseline="0" dirty="0">
              <a:ln>
                <a:noFill/>
              </a:ln>
              <a:solidFill>
                <a:schemeClr val="tx1"/>
              </a:solidFill>
              <a:effectLst/>
            </a:endParaRPr>
          </a:p>
        </p:txBody>
      </p:sp>
      <p:graphicFrame>
        <p:nvGraphicFramePr>
          <p:cNvPr id="8" name="Tabel 7">
            <a:extLst>
              <a:ext uri="{FF2B5EF4-FFF2-40B4-BE49-F238E27FC236}">
                <a16:creationId xmlns:a16="http://schemas.microsoft.com/office/drawing/2014/main" id="{F8442FF9-C370-3847-B403-103C21B4C501}"/>
              </a:ext>
            </a:extLst>
          </p:cNvPr>
          <p:cNvGraphicFramePr>
            <a:graphicFrameLocks noGrp="1"/>
          </p:cNvGraphicFramePr>
          <p:nvPr>
            <p:extLst>
              <p:ext uri="{D42A27DB-BD31-4B8C-83A1-F6EECF244321}">
                <p14:modId xmlns:p14="http://schemas.microsoft.com/office/powerpoint/2010/main" val="2002559854"/>
              </p:ext>
            </p:extLst>
          </p:nvPr>
        </p:nvGraphicFramePr>
        <p:xfrm>
          <a:off x="2309730" y="1490776"/>
          <a:ext cx="4546170" cy="4752164"/>
        </p:xfrm>
        <a:graphic>
          <a:graphicData uri="http://schemas.openxmlformats.org/drawingml/2006/table">
            <a:tbl>
              <a:tblPr firstRow="1" firstCol="1" bandRow="1">
                <a:tableStyleId>{5C22544A-7EE6-4342-B048-85BDC9FD1C3A}</a:tableStyleId>
              </a:tblPr>
              <a:tblGrid>
                <a:gridCol w="1892287">
                  <a:extLst>
                    <a:ext uri="{9D8B030D-6E8A-4147-A177-3AD203B41FA5}">
                      <a16:colId xmlns:a16="http://schemas.microsoft.com/office/drawing/2014/main" val="1562155949"/>
                    </a:ext>
                  </a:extLst>
                </a:gridCol>
                <a:gridCol w="1327276">
                  <a:extLst>
                    <a:ext uri="{9D8B030D-6E8A-4147-A177-3AD203B41FA5}">
                      <a16:colId xmlns:a16="http://schemas.microsoft.com/office/drawing/2014/main" val="1808775845"/>
                    </a:ext>
                  </a:extLst>
                </a:gridCol>
                <a:gridCol w="1326607">
                  <a:extLst>
                    <a:ext uri="{9D8B030D-6E8A-4147-A177-3AD203B41FA5}">
                      <a16:colId xmlns:a16="http://schemas.microsoft.com/office/drawing/2014/main" val="3939433621"/>
                    </a:ext>
                  </a:extLst>
                </a:gridCol>
              </a:tblGrid>
              <a:tr h="453740">
                <a:tc>
                  <a:txBody>
                    <a:bodyPr/>
                    <a:lstStyle/>
                    <a:p>
                      <a:pPr>
                        <a:lnSpc>
                          <a:spcPct val="115000"/>
                        </a:lnSpc>
                      </a:pPr>
                      <a:r>
                        <a:rPr lang="da-DK" sz="1300" dirty="0">
                          <a:effectLst/>
                        </a:rPr>
                        <a:t>Lille race </a:t>
                      </a:r>
                      <a:endParaRPr lang="da-DK"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Krav nybyggeri (stalde bygget efter 2010)</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Krav til stald fra før 2010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1459532514"/>
                  </a:ext>
                </a:extLst>
              </a:tr>
              <a:tr h="142870">
                <a:tc>
                  <a:txBody>
                    <a:bodyPr/>
                    <a:lstStyle/>
                    <a:p>
                      <a:pPr>
                        <a:lnSpc>
                          <a:spcPct val="115000"/>
                        </a:lnSpc>
                      </a:pPr>
                      <a:r>
                        <a:rPr lang="da-DK" sz="800">
                          <a:effectLst/>
                        </a:rPr>
                        <a:t>Sengebåse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143193712"/>
                  </a:ext>
                </a:extLst>
              </a:tr>
              <a:tr h="142870">
                <a:tc>
                  <a:txBody>
                    <a:bodyPr/>
                    <a:lstStyle/>
                    <a:p>
                      <a:pPr>
                        <a:lnSpc>
                          <a:spcPct val="115000"/>
                        </a:lnSpc>
                      </a:pPr>
                      <a:r>
                        <a:rPr lang="da-DK" sz="800">
                          <a:effectLst/>
                        </a:rPr>
                        <a:t>Antal sengebåse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795813741"/>
                  </a:ext>
                </a:extLst>
              </a:tr>
              <a:tr h="142870">
                <a:tc>
                  <a:txBody>
                    <a:bodyPr/>
                    <a:lstStyle/>
                    <a:p>
                      <a:pPr>
                        <a:lnSpc>
                          <a:spcPct val="115000"/>
                        </a:lnSpc>
                      </a:pPr>
                      <a:r>
                        <a:rPr lang="da-DK" sz="800" dirty="0">
                          <a:effectLst/>
                        </a:rPr>
                        <a:t>Antal rækker sengebåse</a:t>
                      </a:r>
                      <a:endParaRPr lang="da-DK"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4246032315"/>
                  </a:ext>
                </a:extLst>
              </a:tr>
              <a:tr h="142870">
                <a:tc>
                  <a:txBody>
                    <a:bodyPr/>
                    <a:lstStyle/>
                    <a:p>
                      <a:pPr>
                        <a:lnSpc>
                          <a:spcPct val="115000"/>
                        </a:lnSpc>
                      </a:pPr>
                      <a:r>
                        <a:rPr lang="da-DK" sz="800">
                          <a:effectLst/>
                        </a:rPr>
                        <a:t>Antal senge i ø</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20/15 (stk)</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20/15 (stk)***</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633213637"/>
                  </a:ext>
                </a:extLst>
              </a:tr>
              <a:tr h="142870">
                <a:tc>
                  <a:txBody>
                    <a:bodyPr/>
                    <a:lstStyle/>
                    <a:p>
                      <a:pPr>
                        <a:lnSpc>
                          <a:spcPct val="115000"/>
                        </a:lnSpc>
                      </a:pPr>
                      <a:r>
                        <a:rPr lang="da-DK" sz="800">
                          <a:effectLst/>
                        </a:rPr>
                        <a:t>Blindgyde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7 senge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7 senge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4133100993"/>
                  </a:ext>
                </a:extLst>
              </a:tr>
              <a:tr h="142870">
                <a:tc>
                  <a:txBody>
                    <a:bodyPr/>
                    <a:lstStyle/>
                    <a:p>
                      <a:pPr>
                        <a:lnSpc>
                          <a:spcPct val="115000"/>
                        </a:lnSpc>
                      </a:pPr>
                      <a:r>
                        <a:rPr lang="da-DK" sz="800">
                          <a:effectLst/>
                        </a:rPr>
                        <a:t>Bredde af sengebåse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1,10m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1,10m***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350715336"/>
                  </a:ext>
                </a:extLst>
              </a:tr>
              <a:tr h="142870">
                <a:tc>
                  <a:txBody>
                    <a:bodyPr/>
                    <a:lstStyle/>
                    <a:p>
                      <a:pPr>
                        <a:lnSpc>
                          <a:spcPct val="115000"/>
                        </a:lnSpc>
                      </a:pPr>
                      <a:r>
                        <a:rPr lang="da-DK" sz="800" dirty="0">
                          <a:effectLst/>
                        </a:rPr>
                        <a:t>Længde af sengebåse – væg</a:t>
                      </a:r>
                      <a:endParaRPr lang="da-DK"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2,80m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2,40m***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1037659502"/>
                  </a:ext>
                </a:extLst>
              </a:tr>
              <a:tr h="142870">
                <a:tc>
                  <a:txBody>
                    <a:bodyPr/>
                    <a:lstStyle/>
                    <a:p>
                      <a:pPr>
                        <a:lnSpc>
                          <a:spcPct val="115000"/>
                        </a:lnSpc>
                      </a:pPr>
                      <a:r>
                        <a:rPr lang="da-DK" sz="800">
                          <a:effectLst/>
                        </a:rPr>
                        <a:t>Længde af sengebåse – fri</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2,65m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2,25m***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3993187502"/>
                  </a:ext>
                </a:extLst>
              </a:tr>
              <a:tr h="142870">
                <a:tc>
                  <a:txBody>
                    <a:bodyPr/>
                    <a:lstStyle/>
                    <a:p>
                      <a:pP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3644654134"/>
                  </a:ext>
                </a:extLst>
              </a:tr>
              <a:tr h="142870">
                <a:tc>
                  <a:txBody>
                    <a:bodyPr/>
                    <a:lstStyle/>
                    <a:p>
                      <a:pPr>
                        <a:lnSpc>
                          <a:spcPct val="115000"/>
                        </a:lnSpc>
                      </a:pPr>
                      <a:r>
                        <a:rPr lang="da-DK" sz="800">
                          <a:effectLst/>
                        </a:rPr>
                        <a:t>Gange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621176250"/>
                  </a:ext>
                </a:extLst>
              </a:tr>
              <a:tr h="142870">
                <a:tc>
                  <a:txBody>
                    <a:bodyPr/>
                    <a:lstStyle/>
                    <a:p>
                      <a:pPr>
                        <a:lnSpc>
                          <a:spcPct val="115000"/>
                        </a:lnSpc>
                      </a:pPr>
                      <a:r>
                        <a:rPr lang="da-DK" sz="800">
                          <a:effectLst/>
                        </a:rPr>
                        <a:t>Mellem sengebåse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2,40m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2,40m***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1355930866"/>
                  </a:ext>
                </a:extLst>
              </a:tr>
              <a:tr h="142870">
                <a:tc>
                  <a:txBody>
                    <a:bodyPr/>
                    <a:lstStyle/>
                    <a:p>
                      <a:pPr>
                        <a:lnSpc>
                          <a:spcPct val="115000"/>
                        </a:lnSpc>
                      </a:pPr>
                      <a:r>
                        <a:rPr lang="da-DK" sz="800">
                          <a:effectLst/>
                        </a:rPr>
                        <a:t>Ædeplads -- 1rk</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3,20m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3,20m***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1214660259"/>
                  </a:ext>
                </a:extLst>
              </a:tr>
              <a:tr h="142870">
                <a:tc>
                  <a:txBody>
                    <a:bodyPr/>
                    <a:lstStyle/>
                    <a:p>
                      <a:pPr>
                        <a:lnSpc>
                          <a:spcPct val="115000"/>
                        </a:lnSpc>
                      </a:pPr>
                      <a:r>
                        <a:rPr lang="da-DK" sz="800">
                          <a:effectLst/>
                        </a:rPr>
                        <a:t>Ædeplads – 2 rk</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3,20m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3,20m***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3319158805"/>
                  </a:ext>
                </a:extLst>
              </a:tr>
              <a:tr h="142870">
                <a:tc>
                  <a:txBody>
                    <a:bodyPr/>
                    <a:lstStyle/>
                    <a:p>
                      <a:pPr>
                        <a:lnSpc>
                          <a:spcPct val="115000"/>
                        </a:lnSpc>
                      </a:pPr>
                      <a:r>
                        <a:rPr lang="da-DK" sz="800">
                          <a:effectLst/>
                        </a:rPr>
                        <a:t>Ædeplads – 3 rk</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3,70m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3,60m***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731208867"/>
                  </a:ext>
                </a:extLst>
              </a:tr>
              <a:tr h="142870">
                <a:tc>
                  <a:txBody>
                    <a:bodyPr/>
                    <a:lstStyle/>
                    <a:p>
                      <a:pPr>
                        <a:lnSpc>
                          <a:spcPct val="115000"/>
                        </a:lnSpc>
                      </a:pPr>
                      <a:r>
                        <a:rPr lang="da-DK" sz="800">
                          <a:effectLst/>
                        </a:rPr>
                        <a:t>Ædeplads – o. 3 rk</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3,70m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3,60m***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1272061224"/>
                  </a:ext>
                </a:extLst>
              </a:tr>
              <a:tr h="298064">
                <a:tc>
                  <a:txBody>
                    <a:bodyPr/>
                    <a:lstStyle/>
                    <a:p>
                      <a:pPr>
                        <a:lnSpc>
                          <a:spcPct val="115000"/>
                        </a:lnSpc>
                      </a:pPr>
                      <a:r>
                        <a:rPr lang="da-DK" sz="800">
                          <a:effectLst/>
                        </a:rPr>
                        <a:t>Tværgang</a:t>
                      </a:r>
                      <a:endParaRPr lang="da-DK" sz="1000">
                        <a:effectLst/>
                      </a:endParaRPr>
                    </a:p>
                    <a:p>
                      <a:pPr>
                        <a:lnSpc>
                          <a:spcPct val="115000"/>
                        </a:lnSpc>
                      </a:pPr>
                      <a:r>
                        <a:rPr lang="da-DK" sz="800">
                          <a:effectLst/>
                        </a:rPr>
                        <a:t>Højst 3 rk/flere end 3rk</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2,30m / 4,70m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nchor="ctr"/>
                </a:tc>
                <a:tc>
                  <a:txBody>
                    <a:bodyPr/>
                    <a:lstStyle/>
                    <a:p>
                      <a:pPr algn="ctr">
                        <a:lnSpc>
                          <a:spcPct val="115000"/>
                        </a:lnSpc>
                      </a:pPr>
                      <a:r>
                        <a:rPr lang="da-DK" sz="800">
                          <a:effectLst/>
                        </a:rPr>
                        <a:t>2,30m / 4,70m***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nchor="ctr"/>
                </a:tc>
                <a:extLst>
                  <a:ext uri="{0D108BD9-81ED-4DB2-BD59-A6C34878D82A}">
                    <a16:rowId xmlns:a16="http://schemas.microsoft.com/office/drawing/2014/main" val="325024722"/>
                  </a:ext>
                </a:extLst>
              </a:tr>
              <a:tr h="142870">
                <a:tc>
                  <a:txBody>
                    <a:bodyPr/>
                    <a:lstStyle/>
                    <a:p>
                      <a:pPr>
                        <a:lnSpc>
                          <a:spcPct val="115000"/>
                        </a:lnSpc>
                      </a:pPr>
                      <a:r>
                        <a:rPr lang="da-DK" sz="800">
                          <a:effectLst/>
                        </a:rPr>
                        <a:t>Tværgang vand el. børste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3,70m / 5,10m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3,70m / 5,10m***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3551595277"/>
                  </a:ext>
                </a:extLst>
              </a:tr>
              <a:tr h="142870">
                <a:tc>
                  <a:txBody>
                    <a:bodyPr/>
                    <a:lstStyle/>
                    <a:p>
                      <a:pPr>
                        <a:lnSpc>
                          <a:spcPct val="115000"/>
                        </a:lnSpc>
                      </a:pPr>
                      <a:r>
                        <a:rPr lang="da-DK" sz="800">
                          <a:effectLst/>
                        </a:rPr>
                        <a:t>Tværgang vand og børste</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4,70m / 5,60m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4,70m / 5,60m***</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3278685335"/>
                  </a:ext>
                </a:extLst>
              </a:tr>
              <a:tr h="142870">
                <a:tc>
                  <a:txBody>
                    <a:bodyPr/>
                    <a:lstStyle/>
                    <a:p>
                      <a:pP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628241727"/>
                  </a:ext>
                </a:extLst>
              </a:tr>
              <a:tr h="142870">
                <a:tc>
                  <a:txBody>
                    <a:bodyPr/>
                    <a:lstStyle/>
                    <a:p>
                      <a:pPr>
                        <a:lnSpc>
                          <a:spcPct val="115000"/>
                        </a:lnSpc>
                      </a:pPr>
                      <a:r>
                        <a:rPr lang="da-DK" sz="800">
                          <a:effectLst/>
                        </a:rPr>
                        <a:t>Velfærd</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197938096"/>
                  </a:ext>
                </a:extLst>
              </a:tr>
              <a:tr h="142870">
                <a:tc>
                  <a:txBody>
                    <a:bodyPr/>
                    <a:lstStyle/>
                    <a:p>
                      <a:pPr>
                        <a:lnSpc>
                          <a:spcPct val="115000"/>
                        </a:lnSpc>
                      </a:pPr>
                      <a:r>
                        <a:rPr lang="da-DK" sz="800">
                          <a:effectLst/>
                        </a:rPr>
                        <a:t>Sygepladser ungdyr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933305590"/>
                  </a:ext>
                </a:extLst>
              </a:tr>
              <a:tr h="142870">
                <a:tc>
                  <a:txBody>
                    <a:bodyPr/>
                    <a:lstStyle/>
                    <a:p>
                      <a:pPr>
                        <a:lnSpc>
                          <a:spcPct val="115000"/>
                        </a:lnSpc>
                      </a:pPr>
                      <a:r>
                        <a:rPr lang="da-DK" sz="800">
                          <a:effectLst/>
                        </a:rPr>
                        <a:t>Sygepladser 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1/100køer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1/100køer**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503447263"/>
                  </a:ext>
                </a:extLst>
              </a:tr>
              <a:tr h="142870">
                <a:tc>
                  <a:txBody>
                    <a:bodyPr/>
                    <a:lstStyle/>
                    <a:p>
                      <a:pPr>
                        <a:lnSpc>
                          <a:spcPct val="115000"/>
                        </a:lnSpc>
                      </a:pPr>
                      <a:r>
                        <a:rPr lang="da-DK" sz="800">
                          <a:effectLst/>
                        </a:rPr>
                        <a:t>Kælvningspladser – enkelt</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Min. 2/100køer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Min. 2/100køer**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778913785"/>
                  </a:ext>
                </a:extLst>
              </a:tr>
              <a:tr h="142870">
                <a:tc>
                  <a:txBody>
                    <a:bodyPr/>
                    <a:lstStyle/>
                    <a:p>
                      <a:pPr>
                        <a:lnSpc>
                          <a:spcPct val="115000"/>
                        </a:lnSpc>
                      </a:pPr>
                      <a:r>
                        <a:rPr lang="da-DK" sz="800">
                          <a:effectLst/>
                        </a:rPr>
                        <a:t>Kælvningspladser – fælles</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2/100køer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2/100køer**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568858269"/>
                  </a:ext>
                </a:extLst>
              </a:tr>
              <a:tr h="142870">
                <a:tc>
                  <a:txBody>
                    <a:bodyPr/>
                    <a:lstStyle/>
                    <a:p>
                      <a:pPr>
                        <a:lnSpc>
                          <a:spcPct val="115000"/>
                        </a:lnSpc>
                      </a:pPr>
                      <a:r>
                        <a:rPr lang="da-DK" sz="800">
                          <a:effectLst/>
                        </a:rPr>
                        <a:t>Vandkar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10 cm/ko</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10 cm/ko**</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2995438854"/>
                  </a:ext>
                </a:extLst>
              </a:tr>
              <a:tr h="142870">
                <a:tc>
                  <a:txBody>
                    <a:bodyPr/>
                    <a:lstStyle/>
                    <a:p>
                      <a:pPr>
                        <a:lnSpc>
                          <a:spcPct val="115000"/>
                        </a:lnSpc>
                      </a:pPr>
                      <a:r>
                        <a:rPr lang="da-DK" sz="800">
                          <a:effectLst/>
                        </a:rPr>
                        <a:t>Kobørster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dirty="0">
                          <a:effectLst/>
                        </a:rPr>
                        <a:t>1/50køer</a:t>
                      </a:r>
                      <a:endParaRPr lang="da-DK"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1/50køer*</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3283000555"/>
                  </a:ext>
                </a:extLst>
              </a:tr>
              <a:tr h="142870">
                <a:tc>
                  <a:txBody>
                    <a:bodyPr/>
                    <a:lstStyle/>
                    <a:p>
                      <a:pPr>
                        <a:lnSpc>
                          <a:spcPct val="115000"/>
                        </a:lnSpc>
                      </a:pPr>
                      <a:r>
                        <a:rPr lang="da-DK" sz="800">
                          <a:effectLst/>
                        </a:rPr>
                        <a:t>Totalareal</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6,6m²/ko</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6,6m²/ko***</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743316436"/>
                  </a:ext>
                </a:extLst>
              </a:tr>
              <a:tr h="142870">
                <a:tc>
                  <a:txBody>
                    <a:bodyPr/>
                    <a:lstStyle/>
                    <a:p>
                      <a:pPr>
                        <a:lnSpc>
                          <a:spcPct val="115000"/>
                        </a:lnSpc>
                      </a:pPr>
                      <a:r>
                        <a:rPr lang="da-DK" sz="800">
                          <a:effectLst/>
                        </a:rPr>
                        <a:t>Hvileareal i dybstrøelsen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5,0m²/k</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5,0m²/ko***</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3534412004"/>
                  </a:ext>
                </a:extLst>
              </a:tr>
              <a:tr h="142870">
                <a:tc>
                  <a:txBody>
                    <a:bodyPr/>
                    <a:lstStyle/>
                    <a:p>
                      <a:pPr>
                        <a:lnSpc>
                          <a:spcPct val="115000"/>
                        </a:lnSpc>
                      </a:pPr>
                      <a:r>
                        <a:rPr lang="da-DK" sz="800">
                          <a:effectLst/>
                        </a:rPr>
                        <a:t>Areal på opsamlingsplads  </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a:effectLst/>
                        </a:rPr>
                        <a:t>1,35m²/ko</a:t>
                      </a:r>
                      <a:endParaRPr lang="da-DK"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tc>
                  <a:txBody>
                    <a:bodyPr/>
                    <a:lstStyle/>
                    <a:p>
                      <a:pPr algn="ctr">
                        <a:lnSpc>
                          <a:spcPct val="115000"/>
                        </a:lnSpc>
                      </a:pPr>
                      <a:r>
                        <a:rPr lang="da-DK" sz="800" dirty="0">
                          <a:effectLst/>
                        </a:rPr>
                        <a:t>1,35m²/ko***</a:t>
                      </a:r>
                      <a:endParaRPr lang="da-DK"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152" marR="62152" marT="0" marB="0"/>
                </a:tc>
                <a:extLst>
                  <a:ext uri="{0D108BD9-81ED-4DB2-BD59-A6C34878D82A}">
                    <a16:rowId xmlns:a16="http://schemas.microsoft.com/office/drawing/2014/main" val="627498328"/>
                  </a:ext>
                </a:extLst>
              </a:tr>
            </a:tbl>
          </a:graphicData>
        </a:graphic>
      </p:graphicFrame>
    </p:spTree>
    <p:extLst>
      <p:ext uri="{BB962C8B-B14F-4D97-AF65-F5344CB8AC3E}">
        <p14:creationId xmlns:p14="http://schemas.microsoft.com/office/powerpoint/2010/main" val="584540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Ikrafttrædelse</a:t>
            </a:r>
          </a:p>
        </p:txBody>
      </p:sp>
      <p:sp>
        <p:nvSpPr>
          <p:cNvPr id="3" name="Pladsholder til indhold 2"/>
          <p:cNvSpPr>
            <a:spLocks noGrp="1"/>
          </p:cNvSpPr>
          <p:nvPr>
            <p:ph idx="1"/>
          </p:nvPr>
        </p:nvSpPr>
        <p:spPr/>
        <p:txBody>
          <a:bodyPr>
            <a:normAutofit/>
          </a:bodyPr>
          <a:lstStyle/>
          <a:p>
            <a:r>
              <a:rPr lang="da-DK" dirty="0">
                <a:solidFill>
                  <a:srgbClr val="FF0000"/>
                </a:solidFill>
              </a:rPr>
              <a:t>Bekendtgørelsen er nu under dyrevelfærdsloven. </a:t>
            </a:r>
          </a:p>
          <a:p>
            <a:r>
              <a:rPr lang="da-DK" dirty="0"/>
              <a:t>Loven trådte i kraft den 1. januar 2021 og ophæver </a:t>
            </a:r>
            <a:r>
              <a:rPr lang="da-DK" dirty="0">
                <a:solidFill>
                  <a:srgbClr val="FF0000"/>
                </a:solidFill>
              </a:rPr>
              <a:t>Lov/</a:t>
            </a:r>
            <a:r>
              <a:rPr lang="da-DK" dirty="0"/>
              <a:t>bekendtgørelse om hold af malkekvæg og afkom af malkekvæg.</a:t>
            </a:r>
          </a:p>
          <a:p>
            <a:r>
              <a:rPr lang="da-DK" dirty="0"/>
              <a:t>Der er fortsat overgangsordninger for eksisterende bedrifter</a:t>
            </a:r>
          </a:p>
          <a:p>
            <a:pPr lvl="1"/>
            <a:r>
              <a:rPr lang="da-DK" dirty="0"/>
              <a:t>Det gælder for bedrifter taget i brug FØR 1.7.2010 og delvist for bedrifter taget i brug mellem 1.7.2010 og 1.7.2012.</a:t>
            </a:r>
          </a:p>
          <a:p>
            <a:r>
              <a:rPr lang="da-DK" dirty="0"/>
              <a:t>Stalde der er bygget/ibrugtaget inden 2010 og </a:t>
            </a:r>
            <a:r>
              <a:rPr lang="da-DK" dirty="0">
                <a:solidFill>
                  <a:srgbClr val="FF0000"/>
                </a:solidFill>
              </a:rPr>
              <a:t>lever op til de mål der er i Danske anbefalinger for kvæg udgave-</a:t>
            </a:r>
            <a:r>
              <a:rPr lang="da-DK" dirty="0"/>
              <a:t> 2001 har evig levetid på længde af sengebåse</a:t>
            </a:r>
          </a:p>
          <a:p>
            <a:pPr marL="0" indent="0">
              <a:buNone/>
            </a:pPr>
            <a:endParaRPr lang="da-DK" dirty="0"/>
          </a:p>
          <a:p>
            <a:pPr marL="0" indent="0">
              <a:buNone/>
            </a:pPr>
            <a:endParaRPr lang="da-DK" dirty="0"/>
          </a:p>
          <a:p>
            <a:pPr marL="0" indent="0">
              <a:buNone/>
            </a:pPr>
            <a:r>
              <a:rPr lang="da-DK" sz="3200" b="1" dirty="0">
                <a:solidFill>
                  <a:srgbClr val="FF0000"/>
                </a:solidFill>
              </a:rPr>
              <a:t>I det følgende er overgangsordninger nævnt for bedrifter taget i brug FØR 1.7.2010</a:t>
            </a:r>
          </a:p>
        </p:txBody>
      </p:sp>
    </p:spTree>
    <p:extLst>
      <p:ext uri="{BB962C8B-B14F-4D97-AF65-F5344CB8AC3E}">
        <p14:creationId xmlns:p14="http://schemas.microsoft.com/office/powerpoint/2010/main" val="4267620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a:bodyPr>
          <a:lstStyle/>
          <a:p>
            <a:r>
              <a:rPr lang="da-DK" dirty="0"/>
              <a:t>Der skal være mindst én seng pr. dyr</a:t>
            </a:r>
          </a:p>
          <a:p>
            <a:r>
              <a:rPr lang="da-DK" dirty="0"/>
              <a:t>Køer må kun bindes</a:t>
            </a:r>
            <a:r>
              <a:rPr lang="da-DK" dirty="0">
                <a:solidFill>
                  <a:srgbClr val="FF0000"/>
                </a:solidFill>
              </a:rPr>
              <a:t>/tøjres/stå i </a:t>
            </a:r>
            <a:r>
              <a:rPr lang="da-DK" dirty="0" err="1">
                <a:solidFill>
                  <a:srgbClr val="FF0000"/>
                </a:solidFill>
              </a:rPr>
              <a:t>fanggiter</a:t>
            </a:r>
            <a:r>
              <a:rPr lang="da-DK" dirty="0"/>
              <a:t> i visse situationer og kun i kort tid</a:t>
            </a:r>
          </a:p>
          <a:p>
            <a:r>
              <a:rPr lang="da-DK" dirty="0"/>
              <a:t>Underlag i hvileareal skal være tørt og blødt</a:t>
            </a:r>
          </a:p>
          <a:p>
            <a:r>
              <a:rPr lang="da-DK" dirty="0"/>
              <a:t>Opdrættet skal have foder tilgængeligt min 20 timer pr. døgn)</a:t>
            </a:r>
          </a:p>
          <a:p>
            <a:r>
              <a:rPr lang="da-DK" dirty="0"/>
              <a:t>Det er ikke tilladt at bruge elektriske aggregater til at styre kvægs adfærd (rygstød i bindestalden vil dog være tilladt indtil 2027, men begrænset styrke)</a:t>
            </a:r>
          </a:p>
          <a:p>
            <a:r>
              <a:rPr lang="da-DK" dirty="0"/>
              <a:t>Kreaturer skal tilses mindst en gang om dagen</a:t>
            </a:r>
          </a:p>
          <a:p>
            <a:r>
              <a:rPr lang="da-DK" dirty="0"/>
              <a:t>Krav til afgræsning, forholdene skal være i orden</a:t>
            </a:r>
          </a:p>
        </p:txBody>
      </p:sp>
      <p:sp>
        <p:nvSpPr>
          <p:cNvPr id="2" name="Titel 1"/>
          <p:cNvSpPr>
            <a:spLocks noGrp="1"/>
          </p:cNvSpPr>
          <p:nvPr>
            <p:ph type="title"/>
          </p:nvPr>
        </p:nvSpPr>
        <p:spPr/>
        <p:txBody>
          <a:bodyPr>
            <a:normAutofit/>
          </a:bodyPr>
          <a:lstStyle/>
          <a:p>
            <a:r>
              <a:rPr lang="da-DK" dirty="0"/>
              <a:t>Krav gældende i dag (fra 2014):</a:t>
            </a:r>
          </a:p>
        </p:txBody>
      </p:sp>
    </p:spTree>
    <p:extLst>
      <p:ext uri="{BB962C8B-B14F-4D97-AF65-F5344CB8AC3E}">
        <p14:creationId xmlns:p14="http://schemas.microsoft.com/office/powerpoint/2010/main" val="3089382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79325" y="1787236"/>
            <a:ext cx="8606980" cy="4389727"/>
          </a:xfrm>
        </p:spPr>
        <p:txBody>
          <a:bodyPr>
            <a:normAutofit/>
          </a:bodyPr>
          <a:lstStyle/>
          <a:p>
            <a:r>
              <a:rPr lang="da-DK" dirty="0"/>
              <a:t>Køer skal have adgang til frit vandspejl (drikkekopper gælder)</a:t>
            </a:r>
          </a:p>
          <a:p>
            <a:r>
              <a:rPr lang="da-DK" dirty="0"/>
              <a:t>Sygebokse må ikke bruges som kælvningsbokse</a:t>
            </a:r>
          </a:p>
          <a:p>
            <a:r>
              <a:rPr lang="da-DK" dirty="0"/>
              <a:t>Kælvningsboks må kun bruges som sygeboks ved ikke smitsomme sygdomme</a:t>
            </a:r>
          </a:p>
          <a:p>
            <a:r>
              <a:rPr lang="da-DK" dirty="0"/>
              <a:t>Syge og tilskadekomne dyr skal kunne holdes adskilt fra andre dyr</a:t>
            </a:r>
          </a:p>
          <a:p>
            <a:r>
              <a:rPr lang="da-DK" dirty="0"/>
              <a:t>Ko og kalv skal gå sammen i minimum 12 timer efter kælvning (hvis enkeltkælvningsbokse findes)</a:t>
            </a:r>
          </a:p>
          <a:p>
            <a:r>
              <a:rPr lang="da-DK" dirty="0"/>
              <a:t>Krav om 2 malkninger pr. døgn, hvis over 25 kg mælk/døgn</a:t>
            </a:r>
          </a:p>
          <a:p>
            <a:r>
              <a:rPr lang="da-DK" dirty="0"/>
              <a:t>Stalde skal rengøres regelmæssigt</a:t>
            </a:r>
          </a:p>
        </p:txBody>
      </p:sp>
      <p:sp>
        <p:nvSpPr>
          <p:cNvPr id="2" name="Titel 1"/>
          <p:cNvSpPr>
            <a:spLocks noGrp="1"/>
          </p:cNvSpPr>
          <p:nvPr>
            <p:ph type="title"/>
          </p:nvPr>
        </p:nvSpPr>
        <p:spPr/>
        <p:txBody>
          <a:bodyPr>
            <a:normAutofit/>
          </a:bodyPr>
          <a:lstStyle/>
          <a:p>
            <a:r>
              <a:rPr lang="da-DK" dirty="0"/>
              <a:t>Krav gældende i dag (fra 2014):</a:t>
            </a:r>
          </a:p>
        </p:txBody>
      </p:sp>
    </p:spTree>
    <p:extLst>
      <p:ext uri="{BB962C8B-B14F-4D97-AF65-F5344CB8AC3E}">
        <p14:creationId xmlns:p14="http://schemas.microsoft.com/office/powerpoint/2010/main" val="3648029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a:bodyPr>
          <a:lstStyle/>
          <a:p>
            <a:r>
              <a:rPr lang="da-DK" dirty="0"/>
              <a:t>Der skal være 1 sygeplads pr 100 køer</a:t>
            </a:r>
          </a:p>
          <a:p>
            <a:r>
              <a:rPr lang="da-DK" dirty="0"/>
              <a:t>Ledig</a:t>
            </a:r>
            <a:r>
              <a:rPr lang="da-DK" dirty="0">
                <a:solidFill>
                  <a:srgbClr val="FF0000"/>
                </a:solidFill>
              </a:rPr>
              <a:t> én </a:t>
            </a:r>
            <a:r>
              <a:rPr lang="da-DK" dirty="0"/>
              <a:t>sygeboks til ungdyr </a:t>
            </a:r>
          </a:p>
          <a:p>
            <a:r>
              <a:rPr lang="da-DK" dirty="0"/>
              <a:t>Krav til underlag i sygebokse</a:t>
            </a:r>
          </a:p>
          <a:p>
            <a:r>
              <a:rPr lang="da-DK" dirty="0"/>
              <a:t>Underlag i kælvningsbokse</a:t>
            </a:r>
          </a:p>
        </p:txBody>
      </p:sp>
      <p:sp>
        <p:nvSpPr>
          <p:cNvPr id="2" name="Titel 1"/>
          <p:cNvSpPr>
            <a:spLocks noGrp="1"/>
          </p:cNvSpPr>
          <p:nvPr>
            <p:ph type="title"/>
          </p:nvPr>
        </p:nvSpPr>
        <p:spPr/>
        <p:txBody>
          <a:bodyPr>
            <a:normAutofit/>
          </a:bodyPr>
          <a:lstStyle/>
          <a:p>
            <a:r>
              <a:rPr lang="da-DK" dirty="0"/>
              <a:t>Krav gældende i dag (fra 2016):</a:t>
            </a:r>
          </a:p>
        </p:txBody>
      </p:sp>
    </p:spTree>
    <p:extLst>
      <p:ext uri="{BB962C8B-B14F-4D97-AF65-F5344CB8AC3E}">
        <p14:creationId xmlns:p14="http://schemas.microsoft.com/office/powerpoint/2010/main" val="2113093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a:bodyPr>
          <a:lstStyle/>
          <a:p>
            <a:r>
              <a:rPr lang="da-DK" dirty="0"/>
              <a:t>Behandlingsfaciliteter</a:t>
            </a:r>
          </a:p>
          <a:p>
            <a:r>
              <a:rPr lang="da-DK" dirty="0"/>
              <a:t>Gulvet skal være skridsikkert og fjernelse af gødning</a:t>
            </a:r>
          </a:p>
          <a:p>
            <a:r>
              <a:rPr lang="da-DK" dirty="0"/>
              <a:t>Maskinmalkning i syge- og kælvningsbokse</a:t>
            </a:r>
          </a:p>
          <a:p>
            <a:r>
              <a:rPr lang="da-DK" dirty="0"/>
              <a:t>Beredskabsplan ved strømsvigt</a:t>
            </a:r>
          </a:p>
          <a:p>
            <a:r>
              <a:rPr lang="da-DK" dirty="0"/>
              <a:t>Krav til indåndingsluft </a:t>
            </a:r>
          </a:p>
          <a:p>
            <a:r>
              <a:rPr lang="da-DK" dirty="0"/>
              <a:t>Kloveftersyn</a:t>
            </a:r>
          </a:p>
          <a:p>
            <a:r>
              <a:rPr lang="da-DK" dirty="0"/>
              <a:t>Kvier på fuldspalter skal på græs i sommerperioden (taget i brug før 1.7.2010) </a:t>
            </a:r>
          </a:p>
          <a:p>
            <a:endParaRPr lang="da-DK" dirty="0"/>
          </a:p>
        </p:txBody>
      </p:sp>
      <p:sp>
        <p:nvSpPr>
          <p:cNvPr id="2" name="Titel 1"/>
          <p:cNvSpPr>
            <a:spLocks noGrp="1"/>
          </p:cNvSpPr>
          <p:nvPr>
            <p:ph type="title"/>
          </p:nvPr>
        </p:nvSpPr>
        <p:spPr/>
        <p:txBody>
          <a:bodyPr>
            <a:normAutofit/>
          </a:bodyPr>
          <a:lstStyle/>
          <a:p>
            <a:r>
              <a:rPr lang="da-DK" dirty="0"/>
              <a:t>Krav gældende i dag (fra 2016):</a:t>
            </a:r>
          </a:p>
        </p:txBody>
      </p:sp>
    </p:spTree>
    <p:extLst>
      <p:ext uri="{BB962C8B-B14F-4D97-AF65-F5344CB8AC3E}">
        <p14:creationId xmlns:p14="http://schemas.microsoft.com/office/powerpoint/2010/main" val="3588871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a:bodyPr>
          <a:lstStyle/>
          <a:p>
            <a:r>
              <a:rPr lang="da-DK" dirty="0"/>
              <a:t>Køer skal have adgang til </a:t>
            </a:r>
            <a:r>
              <a:rPr lang="da-DK" dirty="0" err="1"/>
              <a:t>kobørster</a:t>
            </a:r>
            <a:r>
              <a:rPr lang="da-DK" dirty="0"/>
              <a:t> (1 pr. 50 køer)</a:t>
            </a:r>
          </a:p>
          <a:p>
            <a:r>
              <a:rPr lang="da-DK" dirty="0"/>
              <a:t>Maks. 6 køer pr. drikkekop</a:t>
            </a:r>
          </a:p>
          <a:p>
            <a:r>
              <a:rPr lang="da-DK" dirty="0"/>
              <a:t>Kalve og ungdyr skal kunne udføre hudpleje herunder kalve i fællesopstaldning</a:t>
            </a:r>
          </a:p>
          <a:p>
            <a:r>
              <a:rPr lang="da-DK" dirty="0"/>
              <a:t>En </a:t>
            </a:r>
            <a:r>
              <a:rPr lang="da-DK" dirty="0" err="1"/>
              <a:t>ædeplads</a:t>
            </a:r>
            <a:r>
              <a:rPr lang="da-DK" dirty="0"/>
              <a:t> for </a:t>
            </a:r>
            <a:r>
              <a:rPr lang="da-DK" dirty="0" err="1"/>
              <a:t>nykælvere</a:t>
            </a:r>
            <a:r>
              <a:rPr lang="da-DK" dirty="0"/>
              <a:t> (første 12 dage efter kælvning) – Eks. AMS stalde fritaget til 1.7.2029.</a:t>
            </a:r>
          </a:p>
          <a:p>
            <a:r>
              <a:rPr lang="da-DK" dirty="0"/>
              <a:t>Kreaturer (køer og kvier) der stadig er opstaldet i bindestald skal på græs i sommerhalvåret</a:t>
            </a:r>
          </a:p>
        </p:txBody>
      </p:sp>
      <p:sp>
        <p:nvSpPr>
          <p:cNvPr id="2" name="Titel 1"/>
          <p:cNvSpPr>
            <a:spLocks noGrp="1"/>
          </p:cNvSpPr>
          <p:nvPr>
            <p:ph type="title"/>
          </p:nvPr>
        </p:nvSpPr>
        <p:spPr/>
        <p:txBody>
          <a:bodyPr>
            <a:normAutofit/>
          </a:bodyPr>
          <a:lstStyle/>
          <a:p>
            <a:r>
              <a:rPr lang="da-DK" dirty="0"/>
              <a:t>Krav gældende i dag (fra 2022):</a:t>
            </a:r>
          </a:p>
        </p:txBody>
      </p:sp>
    </p:spTree>
    <p:extLst>
      <p:ext uri="{BB962C8B-B14F-4D97-AF65-F5344CB8AC3E}">
        <p14:creationId xmlns:p14="http://schemas.microsoft.com/office/powerpoint/2010/main" val="1366994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a:bodyPr>
          <a:lstStyle/>
          <a:p>
            <a:r>
              <a:rPr lang="da-DK" sz="1900" dirty="0"/>
              <a:t>Fuldspalter må ikke anvendes til opdræt</a:t>
            </a:r>
          </a:p>
          <a:p>
            <a:pPr lvl="0"/>
            <a:r>
              <a:rPr lang="da-DK" sz="1900" dirty="0">
                <a:solidFill>
                  <a:prstClr val="black"/>
                </a:solidFill>
              </a:rPr>
              <a:t>Syge og tilskadekomne køer skal opstaldes i enkeltsygebokse</a:t>
            </a:r>
          </a:p>
          <a:p>
            <a:r>
              <a:rPr lang="da-DK" sz="1900" dirty="0">
                <a:solidFill>
                  <a:prstClr val="black"/>
                </a:solidFill>
              </a:rPr>
              <a:t>Der skal være 4 kælvningspladser pr. 100 køer, heraf min 2 i form af enkeltkælvningsbokse, øvrige pladser i fælles forberedelseshold. </a:t>
            </a:r>
          </a:p>
          <a:p>
            <a:r>
              <a:rPr lang="da-DK" sz="2000" dirty="0"/>
              <a:t>En ædeplads for goldkøer i fælles forberedelseshold.</a:t>
            </a:r>
          </a:p>
          <a:p>
            <a:pPr lvl="0"/>
            <a:r>
              <a:rPr lang="da-DK" sz="1900" dirty="0">
                <a:solidFill>
                  <a:prstClr val="black"/>
                </a:solidFill>
              </a:rPr>
              <a:t>Kælvningsbokse er 12/10 m</a:t>
            </a:r>
            <a:r>
              <a:rPr lang="da-DK" sz="1900" baseline="30000" dirty="0">
                <a:solidFill>
                  <a:prstClr val="black"/>
                </a:solidFill>
              </a:rPr>
              <a:t>2</a:t>
            </a:r>
            <a:r>
              <a:rPr lang="da-DK" sz="1900" dirty="0">
                <a:solidFill>
                  <a:prstClr val="black"/>
                </a:solidFill>
              </a:rPr>
              <a:t>, arealkrav i fælles forberedelse er 8/6,8 m</a:t>
            </a:r>
            <a:r>
              <a:rPr lang="da-DK" sz="1900" baseline="30000" dirty="0">
                <a:solidFill>
                  <a:prstClr val="black"/>
                </a:solidFill>
              </a:rPr>
              <a:t>2</a:t>
            </a:r>
            <a:r>
              <a:rPr lang="da-DK" sz="1900" dirty="0">
                <a:solidFill>
                  <a:prstClr val="black"/>
                </a:solidFill>
              </a:rPr>
              <a:t> </a:t>
            </a:r>
          </a:p>
          <a:p>
            <a:pPr lvl="0"/>
            <a:r>
              <a:rPr lang="da-DK" sz="1900" dirty="0">
                <a:solidFill>
                  <a:prstClr val="black"/>
                </a:solidFill>
              </a:rPr>
              <a:t>Ko og kalv skal være sammen i minimum 12 timer efter kælvning  </a:t>
            </a:r>
          </a:p>
          <a:p>
            <a:endParaRPr lang="da-DK" dirty="0"/>
          </a:p>
        </p:txBody>
      </p:sp>
      <p:sp>
        <p:nvSpPr>
          <p:cNvPr id="2" name="Titel 1"/>
          <p:cNvSpPr>
            <a:spLocks noGrp="1"/>
          </p:cNvSpPr>
          <p:nvPr>
            <p:ph type="title"/>
          </p:nvPr>
        </p:nvSpPr>
        <p:spPr/>
        <p:txBody>
          <a:bodyPr>
            <a:normAutofit/>
          </a:bodyPr>
          <a:lstStyle/>
          <a:p>
            <a:r>
              <a:rPr lang="da-DK" dirty="0"/>
              <a:t>Hvilke ting skal være på plads 1.7 2024?</a:t>
            </a:r>
          </a:p>
        </p:txBody>
      </p:sp>
    </p:spTree>
    <p:extLst>
      <p:ext uri="{BB962C8B-B14F-4D97-AF65-F5344CB8AC3E}">
        <p14:creationId xmlns:p14="http://schemas.microsoft.com/office/powerpoint/2010/main" val="2929086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a:bodyPr>
          <a:lstStyle/>
          <a:p>
            <a:r>
              <a:rPr lang="da-DK" dirty="0"/>
              <a:t>Maks. 2 køer pr. </a:t>
            </a:r>
            <a:r>
              <a:rPr lang="da-DK" dirty="0" err="1"/>
              <a:t>ædeplads</a:t>
            </a:r>
            <a:r>
              <a:rPr lang="da-DK" dirty="0"/>
              <a:t> ved fodring efter ædelyst</a:t>
            </a:r>
          </a:p>
          <a:p>
            <a:r>
              <a:rPr lang="da-DK" dirty="0"/>
              <a:t>Maks en ko pr </a:t>
            </a:r>
            <a:r>
              <a:rPr lang="da-DK" dirty="0" err="1"/>
              <a:t>ædeplads</a:t>
            </a:r>
            <a:r>
              <a:rPr lang="da-DK" dirty="0"/>
              <a:t> ved restriktiv fodring</a:t>
            </a:r>
          </a:p>
          <a:p>
            <a:r>
              <a:rPr lang="da-DK" dirty="0"/>
              <a:t>En </a:t>
            </a:r>
            <a:r>
              <a:rPr lang="da-DK" dirty="0" err="1"/>
              <a:t>ædeplads</a:t>
            </a:r>
            <a:r>
              <a:rPr lang="da-DK" dirty="0"/>
              <a:t> til højdrægtige køer</a:t>
            </a:r>
          </a:p>
          <a:p>
            <a:pPr lvl="0"/>
            <a:r>
              <a:rPr lang="da-DK" dirty="0">
                <a:solidFill>
                  <a:prstClr val="black"/>
                </a:solidFill>
              </a:rPr>
              <a:t>Krav om eftergiveligt underlag på egentlige opsamlingspladser</a:t>
            </a:r>
          </a:p>
          <a:p>
            <a:r>
              <a:rPr lang="da-DK" dirty="0"/>
              <a:t>Plant gulv bagved foderbord </a:t>
            </a:r>
          </a:p>
          <a:p>
            <a:r>
              <a:rPr lang="da-DK" dirty="0"/>
              <a:t>Maks. 10 køer pr meter drikkekar</a:t>
            </a:r>
          </a:p>
          <a:p>
            <a:r>
              <a:rPr lang="da-DK" dirty="0"/>
              <a:t>Arealkrav til ungdyr i fællesbokse med strøet areal </a:t>
            </a:r>
          </a:p>
          <a:p>
            <a:r>
              <a:rPr lang="da-DK" dirty="0"/>
              <a:t>Foder til ungdyr min. 1 gang pr. døgn</a:t>
            </a:r>
          </a:p>
          <a:p>
            <a:r>
              <a:rPr lang="da-DK" dirty="0"/>
              <a:t>Bredde af ædeplads til ungdyr under restriktiv fodring </a:t>
            </a:r>
          </a:p>
          <a:p>
            <a:r>
              <a:rPr lang="da-DK" dirty="0"/>
              <a:t>Ved afgræsning: Gode drivgange og adgang til skygge</a:t>
            </a:r>
          </a:p>
          <a:p>
            <a:r>
              <a:rPr lang="da-DK" dirty="0"/>
              <a:t>Modtagerafsnit til slagtekalve</a:t>
            </a:r>
          </a:p>
          <a:p>
            <a:endParaRPr lang="da-DK" dirty="0"/>
          </a:p>
          <a:p>
            <a:endParaRPr lang="da-DK" dirty="0"/>
          </a:p>
        </p:txBody>
      </p:sp>
      <p:sp>
        <p:nvSpPr>
          <p:cNvPr id="2" name="Titel 1"/>
          <p:cNvSpPr>
            <a:spLocks noGrp="1"/>
          </p:cNvSpPr>
          <p:nvPr>
            <p:ph type="title"/>
          </p:nvPr>
        </p:nvSpPr>
        <p:spPr/>
        <p:txBody>
          <a:bodyPr>
            <a:normAutofit/>
          </a:bodyPr>
          <a:lstStyle/>
          <a:p>
            <a:r>
              <a:rPr lang="da-DK" dirty="0"/>
              <a:t>Hvilke ting skal være på plads 1.7 2024?</a:t>
            </a:r>
          </a:p>
        </p:txBody>
      </p:sp>
    </p:spTree>
    <p:extLst>
      <p:ext uri="{BB962C8B-B14F-4D97-AF65-F5344CB8AC3E}">
        <p14:creationId xmlns:p14="http://schemas.microsoft.com/office/powerpoint/2010/main" val="1758532812"/>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æsentation1" id="{744437D6-C3E6-4A9D-B1AA-D2E0086DAF62}" vid="{470B2398-7F62-4D16-962C-6EF4C59AC14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wp_tag xmlns="abbeec68-b05e-4e2e-88e5-2ac3e13fe809">Element</wp_tag>
    <wpItemlocation xmlns="14bfd2bb-3d4a-4549-9197-f3410a8da64b">90e3d2ed5ca346a5a01dd5bc6029cf20;a32bf994ad4a440b82e391a7135e6903;2265;</wpItemlocation>
    <lmMetadata xmlns="0144f13e-11d4-44fb-89cd-15350c167eab" xsi:nil="true"/>
    <MediaLengthInSeconds xmlns="f5bd73b1-49f4-493f-94c1-ae9fe5e4234e" xsi:nil="true"/>
    <wpTemplateDocumentId xmlns="abbeec68-b05e-4e2e-88e5-2ac3e13fe809" xsi:nil="true"/>
    <lcf76f155ced4ddcb4097134ff3c332f xmlns="f5bd73b1-49f4-493f-94c1-ae9fe5e4234e">
      <Terms xmlns="http://schemas.microsoft.com/office/infopath/2007/PartnerControls"/>
    </lcf76f155ced4ddcb4097134ff3c332f>
    <wpTemplateDocumentVersion xmlns="abbeec68-b05e-4e2e-88e5-2ac3e13fe809" xsi:nil="true"/>
    <TaxCatchAll xmlns="a0d5066f-105b-4f66-8ace-28d8907e73a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8389751030758D4681F88A0F2425172B" ma:contentTypeVersion="22" ma:contentTypeDescription="Opret et nyt dokument." ma:contentTypeScope="" ma:versionID="5d9a99212bfc6ee1702ddc6b045d9f07">
  <xsd:schema xmlns:xsd="http://www.w3.org/2001/XMLSchema" xmlns:xs="http://www.w3.org/2001/XMLSchema" xmlns:p="http://schemas.microsoft.com/office/2006/metadata/properties" xmlns:ns2="abbeec68-b05e-4e2e-88e5-2ac3e13fe809" xmlns:ns3="14bfd2bb-3d4a-4549-9197-f3410a8da64b" xmlns:ns4="526fd9cf-d78c-427a-9799-1c895560833d" xmlns:ns5="0144f13e-11d4-44fb-89cd-15350c167eab" xmlns:ns6="f5bd73b1-49f4-493f-94c1-ae9fe5e4234e" xmlns:ns7="a0d5066f-105b-4f66-8ace-28d8907e73ab" xmlns:ns8="f0ad2d6d-c5f1-4908-aa8c-593ad436df07" targetNamespace="http://schemas.microsoft.com/office/2006/metadata/properties" ma:root="true" ma:fieldsID="dd5dca01a6ffa110a535f8dd679a7738" ns2:_="" ns3:_="" ns4:_="" ns5:_="" ns6:_="" ns7:_="" ns8:_="">
    <xsd:import namespace="abbeec68-b05e-4e2e-88e5-2ac3e13fe809"/>
    <xsd:import namespace="14bfd2bb-3d4a-4549-9197-f3410a8da64b"/>
    <xsd:import namespace="526fd9cf-d78c-427a-9799-1c895560833d"/>
    <xsd:import namespace="0144f13e-11d4-44fb-89cd-15350c167eab"/>
    <xsd:import namespace="f5bd73b1-49f4-493f-94c1-ae9fe5e4234e"/>
    <xsd:import namespace="a0d5066f-105b-4f66-8ace-28d8907e73ab"/>
    <xsd:import namespace="f0ad2d6d-c5f1-4908-aa8c-593ad436df07"/>
    <xsd:element name="properties">
      <xsd:complexType>
        <xsd:sequence>
          <xsd:element name="documentManagement">
            <xsd:complexType>
              <xsd:all>
                <xsd:element ref="ns2:wp_tag" minOccurs="0"/>
                <xsd:element ref="ns3:wpItemlocation" minOccurs="0"/>
                <xsd:element ref="ns4:MediaServiceDateTaken" minOccurs="0"/>
                <xsd:element ref="ns4:MediaServiceAutoTags" minOccurs="0"/>
                <xsd:element ref="ns4:MediaServiceLocation" minOccurs="0"/>
                <xsd:element ref="ns4:MediaServiceOCR" minOccurs="0"/>
                <xsd:element ref="ns5:lmMetadata" minOccurs="0"/>
                <xsd:element ref="ns6:MediaServiceMetadata" minOccurs="0"/>
                <xsd:element ref="ns6:MediaServiceFastMetadata" minOccurs="0"/>
                <xsd:element ref="ns6:MediaServiceGenerationTime" minOccurs="0"/>
                <xsd:element ref="ns6:MediaServiceEventHashCode" minOccurs="0"/>
                <xsd:element ref="ns6:MediaServiceAutoKeyPoints" minOccurs="0"/>
                <xsd:element ref="ns6:MediaServiceKeyPoints" minOccurs="0"/>
                <xsd:element ref="ns2:wpTemplateDocumentId" minOccurs="0"/>
                <xsd:element ref="ns2:wpTemplateDocumentVersion" minOccurs="0"/>
                <xsd:element ref="ns6:lcf76f155ced4ddcb4097134ff3c332f" minOccurs="0"/>
                <xsd:element ref="ns7:TaxCatchAll" minOccurs="0"/>
                <xsd:element ref="ns8:SharedWithUsers" minOccurs="0"/>
                <xsd:element ref="ns8:SharedWithDetails" minOccurs="0"/>
                <xsd:element ref="ns6:MediaServiceObjectDetectorVersions" minOccurs="0"/>
                <xsd:element ref="ns6: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beec68-b05e-4e2e-88e5-2ac3e13fe809" elementFormDefault="qualified">
    <xsd:import namespace="http://schemas.microsoft.com/office/2006/documentManagement/types"/>
    <xsd:import namespace="http://schemas.microsoft.com/office/infopath/2007/PartnerControls"/>
    <xsd:element name="wp_tag" ma:index="8" nillable="true" ma:displayName="Stadie mærke" ma:default="Element" ma:internalName="wp_tag" ma:readOnly="false">
      <xsd:simpleType>
        <xsd:restriction base="dms:Text"/>
      </xsd:simpleType>
    </xsd:element>
    <xsd:element name="wpTemplateDocumentId" ma:index="21" nillable="true" ma:displayName="Skabelon dokument ID" ma:description="ID på skabelonen som dokumentet er oprettet ud fra." ma:internalName="wpTemplateDocumentId" ma:readOnly="false">
      <xsd:simpleType>
        <xsd:restriction base="dms:Text"/>
      </xsd:simpleType>
    </xsd:element>
    <xsd:element name="wpTemplateDocumentVersion" ma:index="22" nillable="true" ma:displayName="Skabelon dokument version" ma:description="Versionsnummeret på skabelonen som dokumentet er oprettet ud fra." ma:internalName="wpTemplateDocumentVers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bfd2bb-3d4a-4549-9197-f3410a8da64b" elementFormDefault="qualified">
    <xsd:import namespace="http://schemas.microsoft.com/office/2006/documentManagement/types"/>
    <xsd:import namespace="http://schemas.microsoft.com/office/infopath/2007/PartnerControls"/>
    <xsd:element name="wpItemlocation" ma:index="9" nillable="true" ma:displayName="wpItemLocation" ma:default="90e3d2ed5ca346a5a01dd5bc6029cf20;4a01db3931414111bbd9ffdd7c3c43ab;20;" ma:internalName="wpItem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6fd9cf-d78c-427a-9799-1c895560833d" elementFormDefault="qualified">
    <xsd:import namespace="http://schemas.microsoft.com/office/2006/documentManagement/types"/>
    <xsd:import namespace="http://schemas.microsoft.com/office/infopath/2007/PartnerControls"/>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144f13e-11d4-44fb-89cd-15350c167eab" elementFormDefault="qualified">
    <xsd:import namespace="http://schemas.microsoft.com/office/2006/documentManagement/types"/>
    <xsd:import namespace="http://schemas.microsoft.com/office/infopath/2007/PartnerControls"/>
    <xsd:element name="lmMetadata" ma:index="14" nillable="true" ma:displayName="Metadata" ma:internalName="lmMetadata">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5bd73b1-49f4-493f-94c1-ae9fe5e4234e" elementFormDefault="qualified">
    <xsd:import namespace="http://schemas.microsoft.com/office/2006/documentManagement/types"/>
    <xsd:import namespace="http://schemas.microsoft.com/office/infopath/2007/PartnerControls"/>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4" nillable="true" ma:taxonomy="true" ma:internalName="lcf76f155ced4ddcb4097134ff3c332f" ma:taxonomyFieldName="MediaServiceImageTags" ma:displayName="Billedmærker" ma:readOnly="false" ma:fieldId="{5cf76f15-5ced-4ddc-b409-7134ff3c332f}" ma:taxonomyMulti="true" ma:sspId="09b409da-d7b7-4733-8c15-70b5dea30cb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element name="MediaLengthInSeconds" ma:index="2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0d5066f-105b-4f66-8ace-28d8907e73ab"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1175070b-ceeb-44ea-b7e7-77e064d4696c}" ma:internalName="TaxCatchAll" ma:showField="CatchAllData" ma:web="a0d5066f-105b-4f66-8ace-28d8907e73a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0ad2d6d-c5f1-4908-aa8c-593ad436df07" elementFormDefault="qualified">
    <xsd:import namespace="http://schemas.microsoft.com/office/2006/documentManagement/types"/>
    <xsd:import namespace="http://schemas.microsoft.com/office/infopath/2007/PartnerControls"/>
    <xsd:element name="SharedWithUsers" ma:index="2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D2BD73-4CA9-40E7-BD2A-7F982AFB8411}">
  <ds:schemaRefs>
    <ds:schemaRef ds:uri="f5bd73b1-49f4-493f-94c1-ae9fe5e4234e"/>
    <ds:schemaRef ds:uri="526fd9cf-d78c-427a-9799-1c895560833d"/>
    <ds:schemaRef ds:uri="http://purl.org/dc/terms/"/>
    <ds:schemaRef ds:uri="http://schemas.openxmlformats.org/package/2006/metadata/core-properties"/>
    <ds:schemaRef ds:uri="abbeec68-b05e-4e2e-88e5-2ac3e13fe809"/>
    <ds:schemaRef ds:uri="http://schemas.microsoft.com/office/infopath/2007/PartnerControls"/>
    <ds:schemaRef ds:uri="http://www.w3.org/XML/1998/namespace"/>
    <ds:schemaRef ds:uri="http://schemas.microsoft.com/office/2006/documentManagement/types"/>
    <ds:schemaRef ds:uri="http://purl.org/dc/elements/1.1/"/>
    <ds:schemaRef ds:uri="http://purl.org/dc/dcmitype/"/>
    <ds:schemaRef ds:uri="f0ad2d6d-c5f1-4908-aa8c-593ad436df07"/>
    <ds:schemaRef ds:uri="14bfd2bb-3d4a-4549-9197-f3410a8da64b"/>
    <ds:schemaRef ds:uri="a0d5066f-105b-4f66-8ace-28d8907e73ab"/>
    <ds:schemaRef ds:uri="0144f13e-11d4-44fb-89cd-15350c167eab"/>
    <ds:schemaRef ds:uri="http://schemas.microsoft.com/office/2006/metadata/properties"/>
  </ds:schemaRefs>
</ds:datastoreItem>
</file>

<file path=customXml/itemProps2.xml><?xml version="1.0" encoding="utf-8"?>
<ds:datastoreItem xmlns:ds="http://schemas.openxmlformats.org/officeDocument/2006/customXml" ds:itemID="{C677EAEC-54CC-4759-AD40-2E43AE04AC43}">
  <ds:schemaRefs>
    <ds:schemaRef ds:uri="http://schemas.microsoft.com/sharepoint/v3/contenttype/forms"/>
  </ds:schemaRefs>
</ds:datastoreItem>
</file>

<file path=customXml/itemProps3.xml><?xml version="1.0" encoding="utf-8"?>
<ds:datastoreItem xmlns:ds="http://schemas.openxmlformats.org/officeDocument/2006/customXml" ds:itemID="{DA34A8BA-C885-44BB-888F-D5F9F84410C3}">
  <ds:schemaRefs>
    <ds:schemaRef ds:uri="0144f13e-11d4-44fb-89cd-15350c167eab"/>
    <ds:schemaRef ds:uri="14bfd2bb-3d4a-4549-9197-f3410a8da64b"/>
    <ds:schemaRef ds:uri="526fd9cf-d78c-427a-9799-1c895560833d"/>
    <ds:schemaRef ds:uri="a0d5066f-105b-4f66-8ace-28d8907e73ab"/>
    <ds:schemaRef ds:uri="abbeec68-b05e-4e2e-88e5-2ac3e13fe809"/>
    <ds:schemaRef ds:uri="f0ad2d6d-c5f1-4908-aa8c-593ad436df07"/>
    <ds:schemaRef ds:uri="f5bd73b1-49f4-493f-94c1-ae9fe5e4234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blank</Template>
  <TotalTime>1861</TotalTime>
  <Words>1943</Words>
  <Application>Microsoft Office PowerPoint</Application>
  <PresentationFormat>Skærmshow (4:3)</PresentationFormat>
  <Paragraphs>343</Paragraphs>
  <Slides>15</Slides>
  <Notes>0</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15</vt:i4>
      </vt:variant>
    </vt:vector>
  </HeadingPairs>
  <TitlesOfParts>
    <vt:vector size="23" baseType="lpstr">
      <vt:lpstr>Arial</vt:lpstr>
      <vt:lpstr>Calibri</vt:lpstr>
      <vt:lpstr>Calibri Light</vt:lpstr>
      <vt:lpstr>Foundry Monoline Regular</vt:lpstr>
      <vt:lpstr>Lato</vt:lpstr>
      <vt:lpstr>Signika</vt:lpstr>
      <vt:lpstr>Stag Semibold</vt:lpstr>
      <vt:lpstr>Office-tema</vt:lpstr>
      <vt:lpstr>PowerPoint-præsentation</vt:lpstr>
      <vt:lpstr>Ikrafttrædelse</vt:lpstr>
      <vt:lpstr>Krav gældende i dag (fra 2014):</vt:lpstr>
      <vt:lpstr>Krav gældende i dag (fra 2014):</vt:lpstr>
      <vt:lpstr>Krav gældende i dag (fra 2016):</vt:lpstr>
      <vt:lpstr>Krav gældende i dag (fra 2016):</vt:lpstr>
      <vt:lpstr>Krav gældende i dag (fra 2022):</vt:lpstr>
      <vt:lpstr>Hvilke ting skal være på plads 1.7 2024?</vt:lpstr>
      <vt:lpstr>Hvilke ting skal være på plads 1.7 2024?</vt:lpstr>
      <vt:lpstr>Hvilke ting skal være på plads 1.7 2027?</vt:lpstr>
      <vt:lpstr>Hvilke ting skal være på plads 1.7 2034?</vt:lpstr>
      <vt:lpstr>Skema med arealkrav til opdræt i, gældende fra 1.7.2024 </vt:lpstr>
      <vt:lpstr>Oversigt til sengebåsestalde – opdræt (krav fra 1.7.2034)</vt:lpstr>
      <vt:lpstr>Mål – Stor race</vt:lpstr>
      <vt:lpstr>Mål – Lille race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Oversigt over Lov om hold af malkekvæg samt afkom af malkekvæg</dc:title>
  <dc:creator>Anja Juul Freudendal</dc:creator>
  <cp:lastModifiedBy>Niels Friis</cp:lastModifiedBy>
  <cp:revision>23</cp:revision>
  <cp:lastPrinted>2021-04-26T09:11:10Z</cp:lastPrinted>
  <dcterms:created xsi:type="dcterms:W3CDTF">2020-02-02T08:39:55Z</dcterms:created>
  <dcterms:modified xsi:type="dcterms:W3CDTF">2023-12-13T10:28:56Z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0x0101008389751030758D4681F88A0F2425172B</vt:lpwstr>
  </property>
  <property fmtid="{D5CDD505-2E9C-101B-9397-08002B2CF9AE}" pid="3" name="Order">
    <vt:r8>108900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MediaServiceImageTags">
    <vt:lpwstr/>
  </property>
</Properties>
</file>